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1" r:id="rId5"/>
    <p:sldId id="262" r:id="rId6"/>
    <p:sldId id="263" r:id="rId7"/>
    <p:sldId id="264" r:id="rId8"/>
    <p:sldId id="266" r:id="rId9"/>
    <p:sldId id="267" r:id="rId10"/>
    <p:sldId id="268" r:id="rId11"/>
    <p:sldId id="270" r:id="rId12"/>
    <p:sldId id="271"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42C893-7DDF-4286-A8EA-BDBD93A0F85F}" type="datetimeFigureOut">
              <a:rPr lang="en-US" smtClean="0"/>
              <a:t>6/24/2014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F68844-60AA-4F0E-A3CC-75B68ED0E11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F68844-60AA-4F0E-A3CC-75B68ED0E11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F68844-60AA-4F0E-A3CC-75B68ED0E11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F68844-60AA-4F0E-A3CC-75B68ED0E112}"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F68844-60AA-4F0E-A3CC-75B68ED0E11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F68844-60AA-4F0E-A3CC-75B68ED0E112}"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5F68844-60AA-4F0E-A3CC-75B68ED0E11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5F68844-60AA-4F0E-A3CC-75B68ED0E112}"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42C893-7DDF-4286-A8EA-BDBD93A0F85F}" type="datetimeFigureOut">
              <a:rPr lang="en-US" smtClean="0"/>
              <a:t>6/24/2014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5F68844-60AA-4F0E-A3CC-75B68ED0E11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42C893-7DDF-4286-A8EA-BDBD93A0F85F}" type="datetimeFigureOut">
              <a:rPr lang="en-US" smtClean="0"/>
              <a:t>6/24/2014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F68844-60AA-4F0E-A3CC-75B68ED0E11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42C893-7DDF-4286-A8EA-BDBD93A0F85F}" type="datetimeFigureOut">
              <a:rPr lang="en-US" smtClean="0"/>
              <a:t>6/24/2014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F68844-60AA-4F0E-A3CC-75B68ED0E11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42C893-7DDF-4286-A8EA-BDBD93A0F85F}" type="datetimeFigureOut">
              <a:rPr lang="en-US" smtClean="0"/>
              <a:t>6/24/2014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F68844-60AA-4F0E-A3CC-75B68ED0E11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1828800"/>
          </a:xfrm>
        </p:spPr>
        <p:txBody>
          <a:bodyPr anchor="t">
            <a:normAutofit/>
          </a:bodyPr>
          <a:lstStyle/>
          <a:p>
            <a:pPr algn="ctr"/>
            <a:r>
              <a:rPr lang="en-US" sz="3600" dirty="0" smtClean="0">
                <a:latin typeface="Times New Roman" panose="02020603050405020304" pitchFamily="18" charset="0"/>
                <a:cs typeface="Times New Roman" panose="02020603050405020304" pitchFamily="18" charset="0"/>
              </a:rPr>
              <a:t>INSURANCE </a:t>
            </a:r>
            <a:r>
              <a:rPr lang="en-US" sz="3600" dirty="0" smtClean="0">
                <a:latin typeface="Times New Roman" panose="02020603050405020304" pitchFamily="18" charset="0"/>
                <a:cs typeface="Times New Roman" panose="02020603050405020304" pitchFamily="18" charset="0"/>
              </a:rPr>
              <a:t>LAW</a:t>
            </a:r>
            <a:r>
              <a:rPr lang="en-US" sz="3600" dirty="0" smtClean="0">
                <a:effectLst/>
                <a:latin typeface="Times New Roman" panose="02020603050405020304" pitchFamily="18" charset="0"/>
                <a:cs typeface="Times New Roman" panose="02020603050405020304" pitchFamily="18" charset="0"/>
              </a:rPr>
              <a:t>: </a:t>
            </a:r>
            <a:r>
              <a:rPr lang="en-US" sz="3600" dirty="0" smtClean="0">
                <a:effectLst/>
                <a:latin typeface="Times New Roman" panose="02020603050405020304" pitchFamily="18" charset="0"/>
                <a:cs typeface="Times New Roman" panose="02020603050405020304" pitchFamily="18" charset="0"/>
              </a:rPr>
              <a:t/>
            </a:r>
            <a:br>
              <a:rPr lang="en-US" sz="3600" dirty="0" smtClean="0">
                <a:effectLst/>
                <a:latin typeface="Times New Roman" panose="02020603050405020304" pitchFamily="18" charset="0"/>
                <a:cs typeface="Times New Roman" panose="02020603050405020304" pitchFamily="18" charset="0"/>
              </a:rPr>
            </a:br>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a:t>
            </a:r>
            <a:r>
              <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Every Practitioner Should Know</a:t>
            </a:r>
            <a:endParaRPr lang="en-US" sz="3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0" y="2133600"/>
            <a:ext cx="7772400" cy="2971800"/>
          </a:xfrm>
        </p:spPr>
        <p:txBody>
          <a:bodyPr>
            <a:normAutofit fontScale="25000" lnSpcReduction="20000"/>
          </a:bodyPr>
          <a:lstStyle/>
          <a:p>
            <a:pPr algn="ctr"/>
            <a:r>
              <a:rPr lang="en-US" sz="7200" b="1" dirty="0" smtClean="0">
                <a:latin typeface="Times New Roman" panose="02020603050405020304" pitchFamily="18" charset="0"/>
                <a:cs typeface="Times New Roman" panose="02020603050405020304" pitchFamily="18" charset="0"/>
              </a:rPr>
              <a:t>Presented By:</a:t>
            </a:r>
          </a:p>
          <a:p>
            <a:pPr algn="l"/>
            <a:endParaRPr lang="en-US" sz="7200" b="1" dirty="0">
              <a:latin typeface="Times New Roman" panose="02020603050405020304" pitchFamily="18" charset="0"/>
              <a:cs typeface="Times New Roman" panose="02020603050405020304" pitchFamily="18" charset="0"/>
            </a:endParaRPr>
          </a:p>
          <a:p>
            <a:pPr algn="l"/>
            <a:r>
              <a:rPr lang="en-US" sz="7200" b="1" dirty="0" smtClean="0">
                <a:latin typeface="Times New Roman" panose="02020603050405020304" pitchFamily="18" charset="0"/>
                <a:cs typeface="Times New Roman" panose="02020603050405020304" pitchFamily="18" charset="0"/>
              </a:rPr>
              <a:t>Les </a:t>
            </a:r>
            <a:r>
              <a:rPr lang="en-US" sz="7200" b="1" dirty="0">
                <a:latin typeface="Times New Roman" panose="02020603050405020304" pitchFamily="18" charset="0"/>
                <a:cs typeface="Times New Roman" panose="02020603050405020304" pitchFamily="18" charset="0"/>
              </a:rPr>
              <a:t>Robertson, Esq</a:t>
            </a:r>
            <a:r>
              <a:rPr lang="en-US" sz="7200" b="1" dirty="0" smtClean="0">
                <a:latin typeface="Times New Roman" panose="02020603050405020304" pitchFamily="18" charset="0"/>
                <a:cs typeface="Times New Roman" panose="02020603050405020304" pitchFamily="18" charset="0"/>
              </a:rPr>
              <a:t>.</a:t>
            </a:r>
          </a:p>
          <a:p>
            <a:pPr algn="l"/>
            <a:r>
              <a:rPr lang="en-US" sz="7200" b="1" dirty="0" smtClean="0">
                <a:latin typeface="Times New Roman" panose="02020603050405020304" pitchFamily="18" charset="0"/>
                <a:cs typeface="Times New Roman" panose="02020603050405020304" pitchFamily="18" charset="0"/>
              </a:rPr>
              <a:t>Robertson &amp; Associates, APC.</a:t>
            </a:r>
          </a:p>
          <a:p>
            <a:pPr algn="l"/>
            <a:r>
              <a:rPr lang="en-US" sz="7200" b="1" dirty="0" smtClean="0">
                <a:latin typeface="Times New Roman" panose="02020603050405020304" pitchFamily="18" charset="0"/>
                <a:cs typeface="Times New Roman" panose="02020603050405020304" pitchFamily="18" charset="0"/>
              </a:rPr>
              <a:t>(619) 531-7000</a:t>
            </a:r>
          </a:p>
          <a:p>
            <a:pPr algn="l"/>
            <a:endParaRPr lang="en-US" sz="7200" b="1" dirty="0">
              <a:latin typeface="Times New Roman" panose="02020603050405020304" pitchFamily="18" charset="0"/>
              <a:cs typeface="Times New Roman" panose="02020603050405020304" pitchFamily="18" charset="0"/>
            </a:endParaRPr>
          </a:p>
          <a:p>
            <a:pPr algn="l"/>
            <a:r>
              <a:rPr lang="en-US" sz="7200" b="1" dirty="0">
                <a:latin typeface="Times New Roman" panose="02020603050405020304" pitchFamily="18" charset="0"/>
                <a:cs typeface="Times New Roman" panose="02020603050405020304" pitchFamily="18" charset="0"/>
              </a:rPr>
              <a:t>Cheryl Dunn Soto, Esq</a:t>
            </a:r>
            <a:r>
              <a:rPr lang="en-US" sz="7200" b="1" dirty="0" smtClean="0">
                <a:latin typeface="Times New Roman" panose="02020603050405020304" pitchFamily="18" charset="0"/>
                <a:cs typeface="Times New Roman" panose="02020603050405020304" pitchFamily="18" charset="0"/>
              </a:rPr>
              <a:t>.</a:t>
            </a:r>
          </a:p>
          <a:p>
            <a:pPr algn="l"/>
            <a:r>
              <a:rPr lang="en-US" sz="7200" b="1" dirty="0" smtClean="0">
                <a:latin typeface="Times New Roman" panose="02020603050405020304" pitchFamily="18" charset="0"/>
                <a:cs typeface="Times New Roman" panose="02020603050405020304" pitchFamily="18" charset="0"/>
              </a:rPr>
              <a:t>Dunn Soto Law, APC.</a:t>
            </a:r>
            <a:endParaRPr lang="en-US" dirty="0">
              <a:latin typeface="Times New Roman" panose="02020603050405020304" pitchFamily="18" charset="0"/>
              <a:cs typeface="Times New Roman" panose="02020603050405020304" pitchFamily="18" charset="0"/>
            </a:endParaRPr>
          </a:p>
          <a:p>
            <a:pPr algn="l"/>
            <a:r>
              <a:rPr lang="en-US" sz="7200" b="1" dirty="0" smtClean="0">
                <a:latin typeface="Times New Roman" panose="02020603050405020304" pitchFamily="18" charset="0"/>
                <a:cs typeface="Times New Roman" panose="02020603050405020304" pitchFamily="18" charset="0"/>
              </a:rPr>
              <a:t>(619) 537-9817</a:t>
            </a:r>
            <a:endParaRPr lang="en-US" sz="72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57200" y="5562600"/>
            <a:ext cx="6019800" cy="11695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latin typeface="Times New Roman" panose="02020603050405020304" pitchFamily="18" charset="0"/>
                <a:cs typeface="Times New Roman" panose="02020603050405020304" pitchFamily="18" charset="0"/>
              </a:rPr>
              <a:t>Disclaimer:  This presentation is for informational purposes only.  It should not be relied upon or construed as legal advice or as advice on how to proceed in any given situation.  No attorney-client relationship is established  by way of this presentation and the information provided herein may reflect the opinions of the presenters and does not reflect the opinions of the SDBCA.</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72101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85000" lnSpcReduction="10000"/>
          </a:bodyPr>
          <a:lstStyle/>
          <a:p>
            <a:r>
              <a:rPr lang="en-US" sz="2800" dirty="0" smtClean="0">
                <a:latin typeface="Times New Roman" panose="02020603050405020304" pitchFamily="18" charset="0"/>
                <a:cs typeface="Times New Roman" panose="02020603050405020304" pitchFamily="18" charset="0"/>
              </a:rPr>
              <a:t>Duty commences </a:t>
            </a:r>
            <a:r>
              <a:rPr lang="en-US" sz="2800" dirty="0">
                <a:latin typeface="Times New Roman" panose="02020603050405020304" pitchFamily="18" charset="0"/>
                <a:cs typeface="Times New Roman" panose="02020603050405020304" pitchFamily="18" charset="0"/>
              </a:rPr>
              <a:t>upon tender.  </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See </a:t>
            </a:r>
            <a:r>
              <a:rPr lang="en-US" sz="2800" i="1" dirty="0">
                <a:latin typeface="Times New Roman" panose="02020603050405020304" pitchFamily="18" charset="0"/>
                <a:cs typeface="Times New Roman" panose="02020603050405020304" pitchFamily="18" charset="0"/>
              </a:rPr>
              <a:t>Lambert v. Commonwealth Land Title Ins. Co</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(1991) 53 </a:t>
            </a:r>
            <a:r>
              <a:rPr lang="en-US" sz="2800" dirty="0">
                <a:latin typeface="Times New Roman" panose="02020603050405020304" pitchFamily="18" charset="0"/>
                <a:cs typeface="Times New Roman" panose="02020603050405020304" pitchFamily="18" charset="0"/>
              </a:rPr>
              <a:t>Cal.3d 1072, </a:t>
            </a:r>
            <a:r>
              <a:rPr lang="en-US" sz="2800" dirty="0" smtClean="0">
                <a:latin typeface="Times New Roman" panose="02020603050405020304" pitchFamily="18" charset="0"/>
                <a:cs typeface="Times New Roman" panose="02020603050405020304" pitchFamily="18" charset="0"/>
              </a:rPr>
              <a:t>1077)</a:t>
            </a:r>
          </a:p>
          <a:p>
            <a:endParaRPr lang="en-US" sz="2800" dirty="0">
              <a:latin typeface="Times New Roman" panose="02020603050405020304" pitchFamily="18" charset="0"/>
              <a:cs typeface="Times New Roman" panose="02020603050405020304" pitchFamily="18" charset="0"/>
            </a:endParaRPr>
          </a:p>
          <a:p>
            <a:pPr lvl="1"/>
            <a:r>
              <a:rPr lang="en-US" sz="2600" dirty="0" smtClean="0">
                <a:latin typeface="Times New Roman" panose="02020603050405020304" pitchFamily="18" charset="0"/>
                <a:cs typeface="Times New Roman" panose="02020603050405020304" pitchFamily="18" charset="0"/>
              </a:rPr>
              <a:t>Unless </a:t>
            </a:r>
            <a:r>
              <a:rPr lang="en-US" sz="2600" dirty="0">
                <a:latin typeface="Times New Roman" panose="02020603050405020304" pitchFamily="18" charset="0"/>
                <a:cs typeface="Times New Roman" panose="02020603050405020304" pitchFamily="18" charset="0"/>
              </a:rPr>
              <a:t>the policy language is conspicuous, plain, and clear, an insurer cannot condition its duty to defend on satisfaction of a self-insured retention.  </a:t>
            </a:r>
            <a:r>
              <a:rPr lang="en-US" sz="2600" dirty="0" smtClean="0">
                <a:latin typeface="Times New Roman" panose="02020603050405020304" pitchFamily="18" charset="0"/>
                <a:cs typeface="Times New Roman" panose="02020603050405020304" pitchFamily="18" charset="0"/>
              </a:rPr>
              <a:t>(</a:t>
            </a:r>
            <a:r>
              <a:rPr lang="en-US" sz="2600" i="1" dirty="0" smtClean="0">
                <a:latin typeface="Times New Roman" panose="02020603050405020304" pitchFamily="18" charset="0"/>
                <a:cs typeface="Times New Roman" panose="02020603050405020304" pitchFamily="18" charset="0"/>
              </a:rPr>
              <a:t>See </a:t>
            </a:r>
            <a:r>
              <a:rPr lang="en-US" sz="2600" i="1" dirty="0" smtClean="0">
                <a:latin typeface="Times New Roman" panose="02020603050405020304" pitchFamily="18" charset="0"/>
                <a:cs typeface="Times New Roman" panose="02020603050405020304" pitchFamily="18" charset="0"/>
              </a:rPr>
              <a:t>Legacy </a:t>
            </a:r>
            <a:r>
              <a:rPr lang="en-US" sz="2600" i="1" dirty="0">
                <a:latin typeface="Times New Roman" panose="02020603050405020304" pitchFamily="18" charset="0"/>
                <a:cs typeface="Times New Roman" panose="02020603050405020304" pitchFamily="18" charset="0"/>
              </a:rPr>
              <a:t>Vulcan Corp. v. Superior </a:t>
            </a:r>
            <a:r>
              <a:rPr lang="en-US" sz="2600" i="1" dirty="0" smtClean="0">
                <a:latin typeface="Times New Roman" panose="02020603050405020304" pitchFamily="18" charset="0"/>
                <a:cs typeface="Times New Roman" panose="02020603050405020304" pitchFamily="18" charset="0"/>
              </a:rPr>
              <a:t>Court</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(2010) </a:t>
            </a:r>
            <a:r>
              <a:rPr lang="en-US" sz="2600" dirty="0" smtClean="0">
                <a:latin typeface="Times New Roman" panose="02020603050405020304" pitchFamily="18" charset="0"/>
                <a:cs typeface="Times New Roman" panose="02020603050405020304" pitchFamily="18" charset="0"/>
              </a:rPr>
              <a:t>185 </a:t>
            </a:r>
            <a:r>
              <a:rPr lang="en-US" sz="2600" dirty="0">
                <a:latin typeface="Times New Roman" panose="02020603050405020304" pitchFamily="18" charset="0"/>
                <a:cs typeface="Times New Roman" panose="02020603050405020304" pitchFamily="18" charset="0"/>
              </a:rPr>
              <a:t>Cal. App. 4th 677, </a:t>
            </a:r>
            <a:r>
              <a:rPr lang="en-US" sz="2600" dirty="0" smtClean="0">
                <a:latin typeface="Times New Roman" panose="02020603050405020304" pitchFamily="18" charset="0"/>
                <a:cs typeface="Times New Roman" panose="02020603050405020304" pitchFamily="18" charset="0"/>
              </a:rPr>
              <a:t>696)</a:t>
            </a:r>
            <a:endParaRPr lang="en-US" sz="2600" dirty="0" smtClean="0">
              <a:latin typeface="Times New Roman" panose="02020603050405020304" pitchFamily="18" charset="0"/>
              <a:cs typeface="Times New Roman" panose="02020603050405020304" pitchFamily="18" charset="0"/>
            </a:endParaRPr>
          </a:p>
          <a:p>
            <a:pPr lvl="1"/>
            <a:endParaRPr lang="en-US" sz="2600" dirty="0">
              <a:latin typeface="Times New Roman" panose="02020603050405020304" pitchFamily="18" charset="0"/>
              <a:cs typeface="Times New Roman" panose="02020603050405020304" pitchFamily="18" charset="0"/>
            </a:endParaRPr>
          </a:p>
          <a:p>
            <a:pPr lvl="2"/>
            <a:r>
              <a:rPr lang="en-US" sz="2400" dirty="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elf-Insured Retention v. Deductible</a:t>
            </a:r>
          </a:p>
          <a:p>
            <a:pPr lvl="1"/>
            <a:endParaRPr lang="en-US" sz="2600" dirty="0"/>
          </a:p>
          <a:p>
            <a:pPr lvl="1"/>
            <a:r>
              <a:rPr lang="en-US" sz="2600" dirty="0" smtClean="0">
                <a:latin typeface="Times New Roman" panose="02020603050405020304" pitchFamily="18" charset="0"/>
                <a:cs typeface="Times New Roman" panose="02020603050405020304" pitchFamily="18" charset="0"/>
              </a:rPr>
              <a:t>Duty terminates upon conclusion of underlying suit, when policy limits are exhausted or where investigation reveals no potential for coverage (</a:t>
            </a:r>
            <a:r>
              <a:rPr lang="en-US" sz="2600" i="1" dirty="0" smtClean="0">
                <a:latin typeface="Times New Roman" panose="02020603050405020304" pitchFamily="18" charset="0"/>
                <a:cs typeface="Times New Roman" panose="02020603050405020304" pitchFamily="18" charset="0"/>
              </a:rPr>
              <a:t>See Lambert</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supra</a:t>
            </a:r>
            <a:r>
              <a:rPr lang="en-US" sz="2600" dirty="0">
                <a:latin typeface="Times New Roman" panose="02020603050405020304" pitchFamily="18" charset="0"/>
                <a:cs typeface="Times New Roman" panose="02020603050405020304" pitchFamily="18" charset="0"/>
              </a:rPr>
              <a:t>, 53 Cal.3d at  </a:t>
            </a:r>
            <a:r>
              <a:rPr lang="en-US" sz="2600" dirty="0" smtClean="0">
                <a:latin typeface="Times New Roman" panose="02020603050405020304" pitchFamily="18" charset="0"/>
                <a:cs typeface="Times New Roman" panose="02020603050405020304" pitchFamily="18" charset="0"/>
              </a:rPr>
              <a:t>1077)</a:t>
            </a:r>
            <a:endParaRPr lang="en-US" sz="26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INSURER’S DUTY TO DEFEND</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115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a:bodyPr>
          <a:lstStyle/>
          <a:p>
            <a:r>
              <a:rPr lang="en-US" dirty="0" smtClean="0">
                <a:latin typeface="Times New Roman" panose="02020603050405020304" pitchFamily="18" charset="0"/>
                <a:cs typeface="Times New Roman" panose="02020603050405020304" pitchFamily="18" charset="0"/>
              </a:rPr>
              <a:t>Determining an insurer’s </a:t>
            </a:r>
            <a:r>
              <a:rPr lang="en-US" dirty="0" smtClean="0">
                <a:latin typeface="Times New Roman" panose="02020603050405020304" pitchFamily="18" charset="0"/>
                <a:cs typeface="Times New Roman" panose="02020603050405020304" pitchFamily="18" charset="0"/>
              </a:rPr>
              <a:t>duty </a:t>
            </a:r>
            <a:r>
              <a:rPr lang="en-US" dirty="0" smtClean="0">
                <a:latin typeface="Times New Roman" panose="02020603050405020304" pitchFamily="18" charset="0"/>
                <a:cs typeface="Times New Roman" panose="02020603050405020304" pitchFamily="18" charset="0"/>
              </a:rPr>
              <a:t>to defend</a:t>
            </a:r>
          </a:p>
          <a:p>
            <a:endParaRPr lang="en-US" dirty="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Defense duty triggered when </a:t>
            </a:r>
            <a:r>
              <a:rPr lang="en-US" sz="2400" dirty="0">
                <a:latin typeface="Times New Roman" panose="02020603050405020304" pitchFamily="18" charset="0"/>
                <a:cs typeface="Times New Roman" panose="02020603050405020304" pitchFamily="18" charset="0"/>
              </a:rPr>
              <a:t>the claim against the insured is “potentially” covered by the policy or there is “any possibility” of </a:t>
            </a:r>
            <a:r>
              <a:rPr lang="en-US" sz="2400" dirty="0" smtClean="0">
                <a:latin typeface="Times New Roman" panose="02020603050405020304" pitchFamily="18" charset="0"/>
                <a:cs typeface="Times New Roman" panose="02020603050405020304" pitchFamily="18" charset="0"/>
              </a:rPr>
              <a:t>coverage (</a:t>
            </a:r>
            <a:r>
              <a:rPr lang="en-US" sz="2400" i="1" dirty="0" smtClean="0">
                <a:latin typeface="Times New Roman" panose="02020603050405020304" pitchFamily="18" charset="0"/>
                <a:cs typeface="Times New Roman" panose="02020603050405020304" pitchFamily="18" charset="0"/>
              </a:rPr>
              <a:t>See Gray </a:t>
            </a:r>
            <a:r>
              <a:rPr lang="en-US" sz="2400" i="1" dirty="0">
                <a:latin typeface="Times New Roman" panose="02020603050405020304" pitchFamily="18" charset="0"/>
                <a:cs typeface="Times New Roman" panose="02020603050405020304" pitchFamily="18" charset="0"/>
              </a:rPr>
              <a:t>v. Zurich Ins. Co</a:t>
            </a:r>
            <a:r>
              <a:rPr lang="en-US" sz="2400" i="1"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(1966)  </a:t>
            </a:r>
            <a:r>
              <a:rPr lang="en-US" sz="2400" dirty="0">
                <a:latin typeface="Times New Roman" panose="02020603050405020304" pitchFamily="18" charset="0"/>
                <a:cs typeface="Times New Roman" panose="02020603050405020304" pitchFamily="18" charset="0"/>
              </a:rPr>
              <a:t>65 Cal. 2d 263, 276-77, 419 P.2d 168, </a:t>
            </a:r>
            <a:r>
              <a:rPr lang="en-US" sz="2400" dirty="0" smtClean="0">
                <a:latin typeface="Times New Roman" panose="02020603050405020304" pitchFamily="18" charset="0"/>
                <a:cs typeface="Times New Roman" panose="02020603050405020304" pitchFamily="18" charset="0"/>
              </a:rPr>
              <a:t>177)</a:t>
            </a:r>
          </a:p>
          <a:p>
            <a:pPr lvl="1"/>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The duty to defend is based on the facts of the complaint </a:t>
            </a:r>
            <a:r>
              <a:rPr lang="en-US" sz="2400" u="sng" dirty="0">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extrinsic </a:t>
            </a:r>
            <a:r>
              <a:rPr lang="en-US" sz="2400" dirty="0" smtClean="0">
                <a:latin typeface="Times New Roman" panose="02020603050405020304" pitchFamily="18" charset="0"/>
                <a:cs typeface="Times New Roman" panose="02020603050405020304" pitchFamily="18" charset="0"/>
              </a:rPr>
              <a:t>evidence known by the insurer</a:t>
            </a:r>
            <a:endParaRPr lang="en-US" sz="24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sz="24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INSURER’S DUTY TO DEFEND CONT’D</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24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fontScale="70000" lnSpcReduction="20000"/>
          </a:bodyPr>
          <a:lstStyle/>
          <a:p>
            <a:r>
              <a:rPr lang="en-US" sz="3400" dirty="0" smtClean="0">
                <a:latin typeface="Times New Roman" panose="02020603050405020304" pitchFamily="18" charset="0"/>
                <a:cs typeface="Times New Roman" panose="02020603050405020304" pitchFamily="18" charset="0"/>
              </a:rPr>
              <a:t>Extent of insurer’s defense obligations</a:t>
            </a:r>
            <a:endParaRPr lang="en-US" sz="3400" dirty="0">
              <a:latin typeface="Times New Roman" panose="02020603050405020304" pitchFamily="18" charset="0"/>
              <a:cs typeface="Times New Roman" panose="02020603050405020304" pitchFamily="18" charset="0"/>
            </a:endParaRPr>
          </a:p>
          <a:p>
            <a:pPr lvl="1"/>
            <a:endParaRPr lang="en-US" sz="2400" dirty="0" smtClean="0">
              <a:latin typeface="Times New Roman" panose="02020603050405020304" pitchFamily="18" charset="0"/>
              <a:cs typeface="Times New Roman" panose="02020603050405020304" pitchFamily="18" charset="0"/>
            </a:endParaRPr>
          </a:p>
          <a:p>
            <a:pPr lvl="1"/>
            <a:r>
              <a:rPr lang="en-US" sz="2900" dirty="0">
                <a:latin typeface="Times New Roman" panose="02020603050405020304" pitchFamily="18" charset="0"/>
                <a:cs typeface="Times New Roman" panose="02020603050405020304" pitchFamily="18" charset="0"/>
              </a:rPr>
              <a:t>Extends to the Entire Lawsuit (i.e., to </a:t>
            </a:r>
            <a:r>
              <a:rPr lang="en-US" sz="2900" dirty="0" smtClean="0">
                <a:latin typeface="Times New Roman" panose="02020603050405020304" pitchFamily="18" charset="0"/>
                <a:cs typeface="Times New Roman" panose="02020603050405020304" pitchFamily="18" charset="0"/>
              </a:rPr>
              <a:t>both potentially covered and uncovered claims)  (</a:t>
            </a:r>
            <a:r>
              <a:rPr lang="en-US" sz="2900" i="1" dirty="0" smtClean="0">
                <a:latin typeface="Times New Roman" panose="02020603050405020304" pitchFamily="18" charset="0"/>
                <a:cs typeface="Times New Roman" panose="02020603050405020304" pitchFamily="18" charset="0"/>
              </a:rPr>
              <a:t>Buss </a:t>
            </a:r>
            <a:r>
              <a:rPr lang="en-US" sz="2900" i="1" dirty="0">
                <a:latin typeface="Times New Roman" panose="02020603050405020304" pitchFamily="18" charset="0"/>
                <a:cs typeface="Times New Roman" panose="02020603050405020304" pitchFamily="18" charset="0"/>
              </a:rPr>
              <a:t>v. Superior </a:t>
            </a:r>
            <a:r>
              <a:rPr lang="en-US" sz="2900" i="1" dirty="0" smtClean="0">
                <a:latin typeface="Times New Roman" panose="02020603050405020304" pitchFamily="18" charset="0"/>
                <a:cs typeface="Times New Roman" panose="02020603050405020304" pitchFamily="18" charset="0"/>
              </a:rPr>
              <a:t>Court</a:t>
            </a:r>
            <a:r>
              <a:rPr lang="en-US" sz="2900" dirty="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(1997) 16 </a:t>
            </a:r>
            <a:r>
              <a:rPr lang="en-US" sz="2900" dirty="0">
                <a:latin typeface="Times New Roman" panose="02020603050405020304" pitchFamily="18" charset="0"/>
                <a:cs typeface="Times New Roman" panose="02020603050405020304" pitchFamily="18" charset="0"/>
              </a:rPr>
              <a:t>Cal. 4th 35, </a:t>
            </a:r>
            <a:r>
              <a:rPr lang="en-US" sz="2900" dirty="0" smtClean="0">
                <a:latin typeface="Times New Roman" panose="02020603050405020304" pitchFamily="18" charset="0"/>
                <a:cs typeface="Times New Roman" panose="02020603050405020304" pitchFamily="18" charset="0"/>
              </a:rPr>
              <a:t>48) </a:t>
            </a:r>
            <a:endParaRPr lang="en-US" sz="2900" dirty="0">
              <a:latin typeface="Times New Roman" panose="02020603050405020304" pitchFamily="18" charset="0"/>
              <a:cs typeface="Times New Roman" panose="02020603050405020304" pitchFamily="18" charset="0"/>
            </a:endParaRPr>
          </a:p>
          <a:p>
            <a:pPr lvl="1"/>
            <a:endParaRPr lang="en-US" sz="2900" dirty="0" smtClean="0">
              <a:latin typeface="Times New Roman" panose="02020603050405020304" pitchFamily="18" charset="0"/>
              <a:cs typeface="Times New Roman" panose="02020603050405020304" pitchFamily="18" charset="0"/>
            </a:endParaRPr>
          </a:p>
          <a:p>
            <a:pPr lvl="1"/>
            <a:r>
              <a:rPr lang="en-US" sz="2900" dirty="0" smtClean="0">
                <a:latin typeface="Times New Roman" panose="02020603050405020304" pitchFamily="18" charset="0"/>
                <a:cs typeface="Times New Roman" panose="02020603050405020304" pitchFamily="18" charset="0"/>
              </a:rPr>
              <a:t>Insurer may seek </a:t>
            </a:r>
            <a:r>
              <a:rPr lang="en-US" sz="2900" dirty="0">
                <a:latin typeface="Times New Roman" panose="02020603050405020304" pitchFamily="18" charset="0"/>
                <a:cs typeface="Times New Roman" panose="02020603050405020304" pitchFamily="18" charset="0"/>
              </a:rPr>
              <a:t>reimbursement of amounts incurred solely in the defense </a:t>
            </a:r>
            <a:r>
              <a:rPr lang="en-US" sz="2900" dirty="0" smtClean="0">
                <a:latin typeface="Times New Roman" panose="02020603050405020304" pitchFamily="18" charset="0"/>
                <a:cs typeface="Times New Roman" panose="02020603050405020304" pitchFamily="18" charset="0"/>
              </a:rPr>
              <a:t>and/or settlement </a:t>
            </a:r>
            <a:r>
              <a:rPr lang="en-US" sz="2900" dirty="0" smtClean="0">
                <a:latin typeface="Times New Roman" panose="02020603050405020304" pitchFamily="18" charset="0"/>
                <a:cs typeface="Times New Roman" panose="02020603050405020304" pitchFamily="18" charset="0"/>
              </a:rPr>
              <a:t>of uncovered </a:t>
            </a:r>
            <a:r>
              <a:rPr lang="en-US" sz="2900" dirty="0" smtClean="0">
                <a:latin typeface="Times New Roman" panose="02020603050405020304" pitchFamily="18" charset="0"/>
                <a:cs typeface="Times New Roman" panose="02020603050405020304" pitchFamily="18" charset="0"/>
              </a:rPr>
              <a:t>claims, </a:t>
            </a:r>
            <a:r>
              <a:rPr lang="en-US" sz="2900" dirty="0">
                <a:latin typeface="Times New Roman" panose="02020603050405020304" pitchFamily="18" charset="0"/>
                <a:cs typeface="Times New Roman" panose="02020603050405020304" pitchFamily="18" charset="0"/>
              </a:rPr>
              <a:t>if it specifically reserves its right to do so. </a:t>
            </a:r>
            <a:r>
              <a:rPr lang="en-US" sz="2900" i="1" dirty="0">
                <a:latin typeface="Times New Roman" panose="02020603050405020304" pitchFamily="18" charset="0"/>
                <a:cs typeface="Times New Roman" panose="02020603050405020304" pitchFamily="18" charset="0"/>
              </a:rPr>
              <a:t> </a:t>
            </a:r>
            <a:r>
              <a:rPr lang="en-US" sz="2900" i="1" dirty="0" smtClean="0">
                <a:latin typeface="Times New Roman" panose="02020603050405020304" pitchFamily="18" charset="0"/>
                <a:cs typeface="Times New Roman" panose="02020603050405020304" pitchFamily="18" charset="0"/>
              </a:rPr>
              <a:t>(Buss</a:t>
            </a:r>
            <a:r>
              <a:rPr lang="en-US" sz="2900" dirty="0">
                <a:latin typeface="Times New Roman" panose="02020603050405020304" pitchFamily="18" charset="0"/>
                <a:cs typeface="Times New Roman" panose="02020603050405020304" pitchFamily="18" charset="0"/>
              </a:rPr>
              <a:t>, </a:t>
            </a:r>
            <a:r>
              <a:rPr lang="en-US" sz="2900" i="1" dirty="0">
                <a:latin typeface="Times New Roman" panose="02020603050405020304" pitchFamily="18" charset="0"/>
                <a:cs typeface="Times New Roman" panose="02020603050405020304" pitchFamily="18" charset="0"/>
              </a:rPr>
              <a:t>supra</a:t>
            </a:r>
            <a:r>
              <a:rPr lang="en-US" sz="2900" dirty="0">
                <a:latin typeface="Times New Roman" panose="02020603050405020304" pitchFamily="18" charset="0"/>
                <a:cs typeface="Times New Roman" panose="02020603050405020304" pitchFamily="18" charset="0"/>
              </a:rPr>
              <a:t>, 16 Cal. 4th at </a:t>
            </a:r>
            <a:r>
              <a:rPr lang="en-US" sz="2900" dirty="0" smtClean="0">
                <a:latin typeface="Times New Roman" panose="02020603050405020304" pitchFamily="18" charset="0"/>
                <a:cs typeface="Times New Roman" panose="02020603050405020304" pitchFamily="18" charset="0"/>
              </a:rPr>
              <a:t>61; </a:t>
            </a:r>
            <a:r>
              <a:rPr lang="en-US" sz="2900" i="1" dirty="0" smtClean="0">
                <a:latin typeface="Times New Roman" panose="02020603050405020304" pitchFamily="18" charset="0"/>
                <a:cs typeface="Times New Roman" panose="02020603050405020304" pitchFamily="18" charset="0"/>
              </a:rPr>
              <a:t>Blue Ridge v. Jacobsen </a:t>
            </a:r>
            <a:r>
              <a:rPr lang="en-US" sz="2900" dirty="0" smtClean="0">
                <a:latin typeface="Times New Roman" panose="02020603050405020304" pitchFamily="18" charset="0"/>
                <a:cs typeface="Times New Roman" panose="02020603050405020304" pitchFamily="18" charset="0"/>
              </a:rPr>
              <a:t>(2001) 25 </a:t>
            </a:r>
            <a:r>
              <a:rPr lang="en-US" sz="2900" dirty="0" smtClean="0">
                <a:latin typeface="Times New Roman" panose="02020603050405020304" pitchFamily="18" charset="0"/>
                <a:cs typeface="Times New Roman" panose="02020603050405020304" pitchFamily="18" charset="0"/>
              </a:rPr>
              <a:t>Cal.4th </a:t>
            </a:r>
            <a:r>
              <a:rPr lang="en-US" sz="2900" dirty="0" smtClean="0">
                <a:latin typeface="Times New Roman" panose="02020603050405020304" pitchFamily="18" charset="0"/>
                <a:cs typeface="Times New Roman" panose="02020603050405020304" pitchFamily="18" charset="0"/>
              </a:rPr>
              <a:t>489.)</a:t>
            </a:r>
          </a:p>
          <a:p>
            <a:pPr lvl="1"/>
            <a:endParaRPr lang="en-US" sz="2900" dirty="0" smtClean="0">
              <a:latin typeface="Times New Roman" panose="02020603050405020304" pitchFamily="18" charset="0"/>
              <a:cs typeface="Times New Roman" panose="02020603050405020304" pitchFamily="18" charset="0"/>
            </a:endParaRPr>
          </a:p>
          <a:p>
            <a:pPr lvl="1"/>
            <a:r>
              <a:rPr lang="en-US" sz="2900" dirty="0" smtClean="0">
                <a:latin typeface="Times New Roman" panose="02020603050405020304" pitchFamily="18" charset="0"/>
                <a:cs typeface="Times New Roman" panose="02020603050405020304" pitchFamily="18" charset="0"/>
              </a:rPr>
              <a:t>Coverage </a:t>
            </a:r>
            <a:r>
              <a:rPr lang="en-US" sz="2900" dirty="0">
                <a:latin typeface="Times New Roman" panose="02020603050405020304" pitchFamily="18" charset="0"/>
                <a:cs typeface="Times New Roman" panose="02020603050405020304" pitchFamily="18" charset="0"/>
              </a:rPr>
              <a:t>for Prosecuting a </a:t>
            </a:r>
            <a:r>
              <a:rPr lang="en-US" sz="2900" dirty="0" smtClean="0">
                <a:latin typeface="Times New Roman" panose="02020603050405020304" pitchFamily="18" charset="0"/>
                <a:cs typeface="Times New Roman" panose="02020603050405020304" pitchFamily="18" charset="0"/>
              </a:rPr>
              <a:t>Counterclaim</a:t>
            </a:r>
            <a:r>
              <a:rPr lang="en-US" sz="2900" dirty="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marL="393192" lvl="1" indent="0">
              <a:buNone/>
            </a:pPr>
            <a:endParaRPr lang="en-US" sz="2900" dirty="0">
              <a:latin typeface="Times New Roman" panose="02020603050405020304" pitchFamily="18" charset="0"/>
              <a:cs typeface="Times New Roman" panose="02020603050405020304" pitchFamily="18" charset="0"/>
            </a:endParaRPr>
          </a:p>
          <a:p>
            <a:pPr lvl="2"/>
            <a:r>
              <a:rPr lang="en-US" sz="2600" dirty="0">
                <a:latin typeface="Times New Roman" panose="02020603050405020304" pitchFamily="18" charset="0"/>
                <a:cs typeface="Times New Roman" panose="02020603050405020304" pitchFamily="18" charset="0"/>
              </a:rPr>
              <a:t>Generally, there is no coverage for prosecuting a counterclaim.  </a:t>
            </a:r>
          </a:p>
          <a:p>
            <a:pPr lvl="2"/>
            <a:r>
              <a:rPr lang="en-US" sz="2600" dirty="0">
                <a:latin typeface="Times New Roman" panose="02020603050405020304" pitchFamily="18" charset="0"/>
                <a:cs typeface="Times New Roman" panose="02020603050405020304" pitchFamily="18" charset="0"/>
              </a:rPr>
              <a:t>However, if fees and costs incurred in the prosecution of a counterclaim are “inextricably linked” to the defense of a potentially covered claim, the insurer must pay such fees and costs.   </a:t>
            </a:r>
            <a:r>
              <a:rPr lang="en-US" sz="2600" dirty="0" smtClean="0">
                <a:latin typeface="Times New Roman" panose="02020603050405020304" pitchFamily="18" charset="0"/>
                <a:cs typeface="Times New Roman" panose="02020603050405020304" pitchFamily="18" charset="0"/>
              </a:rPr>
              <a:t>(</a:t>
            </a:r>
            <a:r>
              <a:rPr lang="en-US" sz="2600" i="1" dirty="0" smtClean="0">
                <a:latin typeface="Times New Roman" panose="02020603050405020304" pitchFamily="18" charset="0"/>
                <a:cs typeface="Times New Roman" panose="02020603050405020304" pitchFamily="18" charset="0"/>
              </a:rPr>
              <a:t>State </a:t>
            </a:r>
            <a:r>
              <a:rPr lang="en-US" sz="2600" i="1" dirty="0">
                <a:latin typeface="Times New Roman" panose="02020603050405020304" pitchFamily="18" charset="0"/>
                <a:cs typeface="Times New Roman" panose="02020603050405020304" pitchFamily="18" charset="0"/>
              </a:rPr>
              <a:t>v. Pacific Indemnity Co</a:t>
            </a:r>
            <a:r>
              <a:rPr lang="en-US" sz="2600" i="1" dirty="0" smtClean="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(1998)  </a:t>
            </a:r>
            <a:r>
              <a:rPr lang="en-US" sz="2600" dirty="0">
                <a:latin typeface="Times New Roman" panose="02020603050405020304" pitchFamily="18" charset="0"/>
                <a:cs typeface="Times New Roman" panose="02020603050405020304" pitchFamily="18" charset="0"/>
              </a:rPr>
              <a:t>63 Cal. App. 4th </a:t>
            </a:r>
            <a:r>
              <a:rPr lang="en-US" sz="2600" dirty="0" smtClean="0">
                <a:latin typeface="Times New Roman" panose="02020603050405020304" pitchFamily="18" charset="0"/>
                <a:cs typeface="Times New Roman" panose="02020603050405020304" pitchFamily="18" charset="0"/>
              </a:rPr>
              <a:t>1535)</a:t>
            </a:r>
            <a:endParaRPr lang="en-US" sz="2600" dirty="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sz="24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INSURER’S DUTY TO DEFEND CONT’D</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24182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fontScale="55000" lnSpcReduction="20000"/>
          </a:bodyPr>
          <a:lstStyle/>
          <a:p>
            <a:r>
              <a:rPr lang="en-US" sz="3300" dirty="0" smtClean="0">
                <a:latin typeface="Times New Roman" panose="02020603050405020304" pitchFamily="18" charset="0"/>
                <a:cs typeface="Times New Roman" panose="02020603050405020304" pitchFamily="18" charset="0"/>
              </a:rPr>
              <a:t>Panel Counsel:  Selected by </a:t>
            </a:r>
            <a:r>
              <a:rPr lang="en-US" sz="3300" dirty="0" smtClean="0">
                <a:latin typeface="Times New Roman" panose="02020603050405020304" pitchFamily="18" charset="0"/>
                <a:cs typeface="Times New Roman" panose="02020603050405020304" pitchFamily="18" charset="0"/>
              </a:rPr>
              <a:t>insurer; Tri-Partite </a:t>
            </a:r>
            <a:r>
              <a:rPr lang="en-US" sz="3300" dirty="0" smtClean="0">
                <a:latin typeface="Times New Roman" panose="02020603050405020304" pitchFamily="18" charset="0"/>
                <a:cs typeface="Times New Roman" panose="02020603050405020304" pitchFamily="18" charset="0"/>
              </a:rPr>
              <a:t>Attorney-Client Relationship</a:t>
            </a:r>
          </a:p>
          <a:p>
            <a:endParaRPr lang="en-US" sz="33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Independent (“Cumis”) </a:t>
            </a:r>
            <a:r>
              <a:rPr lang="en-US" sz="3300" dirty="0" smtClean="0">
                <a:latin typeface="Times New Roman" panose="02020603050405020304" pitchFamily="18" charset="0"/>
                <a:cs typeface="Times New Roman" panose="02020603050405020304" pitchFamily="18" charset="0"/>
              </a:rPr>
              <a:t>Counsel:</a:t>
            </a:r>
          </a:p>
          <a:p>
            <a:pPr marL="109728" indent="0">
              <a:buNone/>
            </a:pPr>
            <a:endParaRPr lang="en-US" sz="3000" dirty="0">
              <a:latin typeface="Times New Roman" panose="02020603050405020304" pitchFamily="18" charset="0"/>
              <a:cs typeface="Times New Roman" panose="02020603050405020304" pitchFamily="18" charset="0"/>
            </a:endParaRPr>
          </a:p>
          <a:p>
            <a:pPr lvl="1"/>
            <a:r>
              <a:rPr lang="en-US" sz="2900" dirty="0" smtClean="0">
                <a:latin typeface="Times New Roman" panose="02020603050405020304" pitchFamily="18" charset="0"/>
                <a:cs typeface="Times New Roman" panose="02020603050405020304" pitchFamily="18" charset="0"/>
              </a:rPr>
              <a:t>Selected by insured</a:t>
            </a:r>
          </a:p>
          <a:p>
            <a:pPr lvl="1"/>
            <a:r>
              <a:rPr lang="en-US" sz="2900" dirty="0" smtClean="0">
                <a:latin typeface="Times New Roman" panose="02020603050405020304" pitchFamily="18" charset="0"/>
                <a:cs typeface="Times New Roman" panose="02020603050405020304" pitchFamily="18" charset="0"/>
              </a:rPr>
              <a:t>Only has attorney-client relationship with insured</a:t>
            </a:r>
          </a:p>
          <a:p>
            <a:pPr lvl="1"/>
            <a:r>
              <a:rPr lang="en-US" sz="2900" dirty="0" smtClean="0">
                <a:latin typeface="Times New Roman" panose="02020603050405020304" pitchFamily="18" charset="0"/>
                <a:cs typeface="Times New Roman" panose="02020603050405020304" pitchFamily="18" charset="0"/>
              </a:rPr>
              <a:t>Right hinges on a reservation by insurer on a coverage issue which can be controlled by defense counsel retained by the insurer  (</a:t>
            </a:r>
            <a:r>
              <a:rPr lang="en-US" sz="2900" i="1" dirty="0" smtClean="0">
                <a:latin typeface="Times New Roman" panose="02020603050405020304" pitchFamily="18" charset="0"/>
                <a:cs typeface="Times New Roman" panose="02020603050405020304" pitchFamily="18" charset="0"/>
              </a:rPr>
              <a:t>See </a:t>
            </a:r>
            <a:r>
              <a:rPr lang="en-US" sz="2900" dirty="0" smtClean="0">
                <a:latin typeface="Times New Roman" panose="02020603050405020304" pitchFamily="18" charset="0"/>
                <a:cs typeface="Times New Roman" panose="02020603050405020304" pitchFamily="18" charset="0"/>
              </a:rPr>
              <a:t>Cal. Civ. Code section 2860(b</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lvl="1"/>
            <a:r>
              <a:rPr lang="en-US" sz="2900" dirty="0" smtClean="0">
                <a:latin typeface="Times New Roman" panose="02020603050405020304" pitchFamily="18" charset="0"/>
                <a:cs typeface="Times New Roman" panose="02020603050405020304" pitchFamily="18" charset="0"/>
              </a:rPr>
              <a:t>Independent counsel’s duties to the insurer are set forth in Cal. Civ. Code  § 2860</a:t>
            </a:r>
          </a:p>
          <a:p>
            <a:pPr lvl="1"/>
            <a:r>
              <a:rPr lang="en-US" sz="2900" dirty="0" smtClean="0">
                <a:latin typeface="Times New Roman" panose="02020603050405020304" pitchFamily="18" charset="0"/>
                <a:cs typeface="Times New Roman" panose="02020603050405020304" pitchFamily="18" charset="0"/>
              </a:rPr>
              <a:t>Insurer need only pay the rates actually paid by the insurer “to attorneys retained by it in the ordinary course of business in the defense of similar actions in the community where the claim arose or is being defended.”  </a:t>
            </a:r>
            <a:r>
              <a:rPr lang="en-US" sz="2900" dirty="0" smtClean="0">
                <a:latin typeface="Times New Roman" panose="02020603050405020304" pitchFamily="18" charset="0"/>
                <a:cs typeface="Times New Roman" panose="02020603050405020304" pitchFamily="18" charset="0"/>
              </a:rPr>
              <a:t>(Cal</a:t>
            </a:r>
            <a:r>
              <a:rPr lang="en-US" sz="2900" dirty="0" smtClean="0">
                <a:latin typeface="Times New Roman" panose="02020603050405020304" pitchFamily="18" charset="0"/>
                <a:cs typeface="Times New Roman" panose="02020603050405020304" pitchFamily="18" charset="0"/>
              </a:rPr>
              <a:t>. Civ. Code section 2860(c</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lvl="1"/>
            <a:endParaRPr lang="en-US" sz="2600" dirty="0">
              <a:latin typeface="Times New Roman" panose="02020603050405020304" pitchFamily="18" charset="0"/>
              <a:cs typeface="Times New Roman" panose="02020603050405020304" pitchFamily="18" charset="0"/>
            </a:endParaRPr>
          </a:p>
          <a:p>
            <a:endParaRPr lang="en-US" sz="30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Delaying </a:t>
            </a:r>
            <a:r>
              <a:rPr lang="en-US" sz="3200" dirty="0">
                <a:latin typeface="Times New Roman" panose="02020603050405020304" pitchFamily="18" charset="0"/>
                <a:cs typeface="Times New Roman" panose="02020603050405020304" pitchFamily="18" charset="0"/>
              </a:rPr>
              <a:t>a decision to defend, or reversing a coverage denial after a period of time has passed, may result in the insurer losing the ability to assign its own defense counsel and control the defense of the </a:t>
            </a:r>
            <a:r>
              <a:rPr lang="en-US" sz="3200" dirty="0" smtClean="0">
                <a:latin typeface="Times New Roman" panose="02020603050405020304" pitchFamily="18" charset="0"/>
                <a:cs typeface="Times New Roman" panose="02020603050405020304" pitchFamily="18" charset="0"/>
              </a:rPr>
              <a:t>insured.  (</a:t>
            </a:r>
            <a:r>
              <a:rPr lang="en-US" sz="3200" i="1" dirty="0" smtClean="0">
                <a:latin typeface="Times New Roman" panose="02020603050405020304" pitchFamily="18" charset="0"/>
                <a:cs typeface="Times New Roman" panose="02020603050405020304" pitchFamily="18" charset="0"/>
              </a:rPr>
              <a:t>See Travelers Property Cas. Co. v. Centex Homes</a:t>
            </a:r>
            <a:r>
              <a:rPr lang="en-US" sz="3200" dirty="0" smtClean="0">
                <a:latin typeface="Times New Roman" panose="02020603050405020304" pitchFamily="18" charset="0"/>
                <a:cs typeface="Times New Roman" panose="02020603050405020304" pitchFamily="18" charset="0"/>
              </a:rPr>
              <a:t> (N.D. Cal. 2012) 2012 WL </a:t>
            </a:r>
            <a:r>
              <a:rPr lang="en-US" sz="3200" dirty="0" smtClean="0">
                <a:latin typeface="Times New Roman" panose="02020603050405020304" pitchFamily="18" charset="0"/>
                <a:cs typeface="Times New Roman" panose="02020603050405020304" pitchFamily="18" charset="0"/>
              </a:rPr>
              <a:t>1657121)</a:t>
            </a: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DEFENSE COUNSEL:  PANEL COUNSEL V. INDEPENDENT COUNSEL</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01423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a:bodyPr>
          <a:lstStyle/>
          <a:p>
            <a:r>
              <a:rPr lang="en-US" sz="2800" dirty="0">
                <a:latin typeface="Times New Roman" panose="02020603050405020304" pitchFamily="18" charset="0"/>
                <a:cs typeface="Times New Roman" panose="02020603050405020304" pitchFamily="18" charset="0"/>
              </a:rPr>
              <a:t>Promise to pay Loss (defined to include reasonable and necessary attorney’s fees) the insured pays or becomes legally obligated to </a:t>
            </a:r>
            <a:r>
              <a:rPr lang="en-US" sz="2800" dirty="0" smtClean="0">
                <a:latin typeface="Times New Roman" panose="02020603050405020304" pitchFamily="18" charset="0"/>
                <a:cs typeface="Times New Roman" panose="02020603050405020304" pitchFamily="18" charset="0"/>
              </a:rPr>
              <a:t>pay</a:t>
            </a:r>
          </a:p>
          <a:p>
            <a:pPr marL="109728" indent="0">
              <a:buNone/>
            </a:pPr>
            <a:endParaRPr lang="en-US" sz="26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Insured selects counsel and controls the defense</a:t>
            </a:r>
          </a:p>
          <a:p>
            <a:pPr lvl="1"/>
            <a:r>
              <a:rPr lang="en-US" sz="2400" dirty="0">
                <a:latin typeface="Times New Roman" panose="02020603050405020304" pitchFamily="18" charset="0"/>
                <a:cs typeface="Times New Roman" panose="02020603050405020304" pitchFamily="18" charset="0"/>
              </a:rPr>
              <a:t>Timing of Reimbursement</a:t>
            </a:r>
          </a:p>
          <a:p>
            <a:pPr lvl="2"/>
            <a:r>
              <a:rPr lang="en-US" sz="2200" dirty="0">
                <a:latin typeface="Times New Roman" panose="02020603050405020304" pitchFamily="18" charset="0"/>
                <a:cs typeface="Times New Roman" panose="02020603050405020304" pitchFamily="18" charset="0"/>
              </a:rPr>
              <a:t>Depending on the policy language, the insurer may or may not have a duty to pay defense costs as they are incurred.  </a:t>
            </a:r>
            <a:r>
              <a:rPr lang="en-US" sz="2200" dirty="0" smtClean="0">
                <a:latin typeface="Times New Roman" panose="02020603050405020304" pitchFamily="18" charset="0"/>
                <a:cs typeface="Times New Roman" panose="02020603050405020304" pitchFamily="18" charset="0"/>
              </a:rPr>
              <a:t>(</a:t>
            </a:r>
            <a:r>
              <a:rPr lang="en-US" sz="2200" i="1" dirty="0" smtClean="0">
                <a:latin typeface="Times New Roman" panose="02020603050405020304" pitchFamily="18" charset="0"/>
                <a:cs typeface="Times New Roman" panose="02020603050405020304" pitchFamily="18" charset="0"/>
              </a:rPr>
              <a:t>See </a:t>
            </a:r>
            <a:r>
              <a:rPr lang="en-US" sz="2200" i="1" dirty="0">
                <a:latin typeface="Times New Roman" panose="02020603050405020304" pitchFamily="18" charset="0"/>
                <a:cs typeface="Times New Roman" panose="02020603050405020304" pitchFamily="18" charset="0"/>
              </a:rPr>
              <a:t>Gon v. First State Ins. </a:t>
            </a:r>
            <a:r>
              <a:rPr lang="en-US" sz="2200" i="1" dirty="0" smtClean="0">
                <a:latin typeface="Times New Roman" panose="02020603050405020304" pitchFamily="18" charset="0"/>
                <a:cs typeface="Times New Roman" panose="02020603050405020304" pitchFamily="18" charset="0"/>
              </a:rPr>
              <a:t>Co.</a:t>
            </a:r>
            <a:r>
              <a:rPr lang="en-US" sz="2200" dirty="0">
                <a:latin typeface="Times New Roman" panose="02020603050405020304" pitchFamily="18" charset="0"/>
                <a:cs typeface="Times New Roman" panose="02020603050405020304" pitchFamily="18" charset="0"/>
              </a:rPr>
              <a:t> (9th Cir. 1989) </a:t>
            </a:r>
            <a:r>
              <a:rPr lang="en-US" sz="2200" dirty="0" smtClean="0">
                <a:latin typeface="Times New Roman" panose="02020603050405020304" pitchFamily="18" charset="0"/>
                <a:cs typeface="Times New Roman" panose="02020603050405020304" pitchFamily="18" charset="0"/>
              </a:rPr>
              <a:t>871 </a:t>
            </a:r>
            <a:r>
              <a:rPr lang="en-US" sz="2200" dirty="0">
                <a:latin typeface="Times New Roman" panose="02020603050405020304" pitchFamily="18" charset="0"/>
                <a:cs typeface="Times New Roman" panose="02020603050405020304" pitchFamily="18" charset="0"/>
              </a:rPr>
              <a:t>F.2d 863, </a:t>
            </a:r>
            <a:r>
              <a:rPr lang="en-US" sz="2200" dirty="0" smtClean="0">
                <a:latin typeface="Times New Roman" panose="02020603050405020304" pitchFamily="18" charset="0"/>
                <a:cs typeface="Times New Roman" panose="02020603050405020304" pitchFamily="18" charset="0"/>
              </a:rPr>
              <a:t>868)</a:t>
            </a:r>
            <a:endParaRPr lang="en-US" sz="2200" dirty="0" smtClean="0">
              <a:latin typeface="Times New Roman" panose="02020603050405020304" pitchFamily="18" charset="0"/>
              <a:cs typeface="Times New Roman" panose="02020603050405020304" pitchFamily="18" charset="0"/>
            </a:endParaRPr>
          </a:p>
          <a:p>
            <a:pPr marL="630936" lvl="2" indent="0">
              <a:buNone/>
            </a:pPr>
            <a:endParaRPr lang="en-US" sz="22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Scope </a:t>
            </a:r>
            <a:r>
              <a:rPr lang="en-US" sz="2800" dirty="0">
                <a:latin typeface="Times New Roman" panose="02020603050405020304" pitchFamily="18" charset="0"/>
                <a:cs typeface="Times New Roman" panose="02020603050405020304" pitchFamily="18" charset="0"/>
              </a:rPr>
              <a:t>of defense cost coverage</a:t>
            </a:r>
            <a:endParaRPr lang="en-US" sz="6000" dirty="0">
              <a:latin typeface="Times New Roman" panose="02020603050405020304" pitchFamily="18" charset="0"/>
              <a:cs typeface="Times New Roman" panose="02020603050405020304" pitchFamily="18" charset="0"/>
            </a:endParaRPr>
          </a:p>
          <a:p>
            <a:pPr lvl="1"/>
            <a:endParaRPr lang="en-US" sz="24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REIMBURSEMENT POLICIES</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520335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76800"/>
          </a:xfrm>
        </p:spPr>
        <p:txBody>
          <a:bodyPr>
            <a:normAutofit fontScale="92500" lnSpcReduction="10000"/>
          </a:bodyPr>
          <a:lstStyle/>
          <a:p>
            <a:pPr marL="365760" lvl="1" indent="-256032">
              <a:spcBef>
                <a:spcPts val="400"/>
              </a:spcBef>
              <a:buSzPct val="68000"/>
              <a:buFont typeface="Wingdings 3"/>
              <a:buChar char=""/>
            </a:pPr>
            <a:r>
              <a:rPr lang="en-US" sz="2400" dirty="0">
                <a:latin typeface="Times New Roman" panose="02020603050405020304" pitchFamily="18" charset="0"/>
                <a:cs typeface="Times New Roman" panose="02020603050405020304" pitchFamily="18" charset="0"/>
              </a:rPr>
              <a:t>Tendering / Reporting (See </a:t>
            </a:r>
            <a:r>
              <a:rPr lang="en-US" sz="2400" dirty="0" smtClean="0">
                <a:latin typeface="Times New Roman" panose="02020603050405020304" pitchFamily="18" charset="0"/>
                <a:cs typeface="Times New Roman" panose="02020603050405020304" pitchFamily="18" charset="0"/>
              </a:rPr>
              <a:t>above)</a:t>
            </a:r>
          </a:p>
          <a:p>
            <a:pPr marL="365760" lvl="1" indent="-256032">
              <a:spcBef>
                <a:spcPts val="400"/>
              </a:spcBef>
              <a:buSzPct val="68000"/>
              <a:buFont typeface="Wingdings 3"/>
              <a:buChar char=""/>
            </a:pPr>
            <a:endParaRPr lang="en-US" sz="2400" dirty="0">
              <a:latin typeface="Times New Roman" panose="02020603050405020304" pitchFamily="18" charset="0"/>
              <a:cs typeface="Times New Roman" panose="02020603050405020304" pitchFamily="18" charset="0"/>
            </a:endParaRPr>
          </a:p>
          <a:p>
            <a:pPr marL="365760" lvl="1" indent="-256032">
              <a:spcBef>
                <a:spcPts val="400"/>
              </a:spcBef>
              <a:buSzPct val="68000"/>
              <a:buFont typeface="Wingdings 3"/>
              <a:buChar char=""/>
            </a:pPr>
            <a:r>
              <a:rPr lang="en-US" sz="2400" dirty="0" smtClean="0">
                <a:latin typeface="Times New Roman" panose="02020603050405020304" pitchFamily="18" charset="0"/>
                <a:cs typeface="Times New Roman" panose="02020603050405020304" pitchFamily="18" charset="0"/>
              </a:rPr>
              <a:t>No Voluntary Payments: </a:t>
            </a:r>
            <a:r>
              <a:rPr lang="en-US" sz="2400" dirty="0">
                <a:latin typeface="Times New Roman" panose="02020603050405020304" pitchFamily="18" charset="0"/>
                <a:cs typeface="Times New Roman" panose="02020603050405020304" pitchFamily="18" charset="0"/>
              </a:rPr>
              <a:t>The insured cannot voluntarily make payments without the insurer’s consent.  </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See </a:t>
            </a:r>
            <a:r>
              <a:rPr lang="en-US" sz="2400" i="1" dirty="0">
                <a:latin typeface="Times New Roman" panose="02020603050405020304" pitchFamily="18" charset="0"/>
                <a:cs typeface="Times New Roman" panose="02020603050405020304" pitchFamily="18" charset="0"/>
              </a:rPr>
              <a:t>Jamestown Builders, Inc. v. Gen. Star Indem. Co</a:t>
            </a:r>
            <a:r>
              <a:rPr lang="en-US" sz="2400" i="1"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(1999)</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77 Cal. App. 4th 341, 346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California law enforces such no-voluntary-payments provisions in the absence of economic necessity, insurer breach, or other extraordinary circumstances</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365760" lvl="1" indent="-256032">
              <a:spcBef>
                <a:spcPts val="400"/>
              </a:spcBef>
              <a:buSzPct val="68000"/>
              <a:buFont typeface="Wingdings 3"/>
              <a:buChar char=""/>
            </a:pPr>
            <a:endParaRPr lang="en-US" sz="2400" dirty="0">
              <a:latin typeface="Times New Roman" panose="02020603050405020304" pitchFamily="18" charset="0"/>
              <a:cs typeface="Times New Roman" panose="02020603050405020304" pitchFamily="18" charset="0"/>
            </a:endParaRPr>
          </a:p>
          <a:p>
            <a:pPr marL="365760" lvl="1" indent="-256032">
              <a:spcBef>
                <a:spcPts val="400"/>
              </a:spcBef>
              <a:buSzPct val="68000"/>
              <a:buFont typeface="Wingdings 3"/>
              <a:buChar char=""/>
            </a:pPr>
            <a:r>
              <a:rPr lang="en-US" sz="2400" dirty="0" smtClean="0">
                <a:latin typeface="Times New Roman" panose="02020603050405020304" pitchFamily="18" charset="0"/>
                <a:cs typeface="Times New Roman" panose="02020603050405020304" pitchFamily="18" charset="0"/>
              </a:rPr>
              <a:t>Cooperation:  Insured must cooperate with insurer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investigation, settlement or defense of the claim or </a:t>
            </a:r>
            <a:r>
              <a:rPr lang="en-US" sz="2400" dirty="0" smtClean="0">
                <a:latin typeface="Times New Roman" panose="02020603050405020304" pitchFamily="18" charset="0"/>
                <a:cs typeface="Times New Roman" panose="02020603050405020304" pitchFamily="18" charset="0"/>
              </a:rPr>
              <a:t>suit.  Insurer’s performance excused only if </a:t>
            </a:r>
            <a:r>
              <a:rPr lang="en-US" sz="2400" dirty="0">
                <a:latin typeface="Times New Roman" panose="02020603050405020304" pitchFamily="18" charset="0"/>
                <a:cs typeface="Times New Roman" panose="02020603050405020304" pitchFamily="18" charset="0"/>
              </a:rPr>
              <a:t>its ability to provide a defense is substantially prejudiced </a:t>
            </a:r>
            <a:r>
              <a:rPr lang="en-US" sz="2400" dirty="0" smtClean="0">
                <a:latin typeface="Times New Roman" panose="02020603050405020304" pitchFamily="18" charset="0"/>
                <a:cs typeface="Times New Roman" panose="02020603050405020304" pitchFamily="18" charset="0"/>
              </a:rPr>
              <a:t>by the insured’s conduct.  (</a:t>
            </a:r>
            <a:r>
              <a:rPr lang="en-US" sz="2400" i="1" dirty="0" smtClean="0">
                <a:latin typeface="Times New Roman" panose="02020603050405020304" pitchFamily="18" charset="0"/>
                <a:cs typeface="Times New Roman" panose="02020603050405020304" pitchFamily="18" charset="0"/>
              </a:rPr>
              <a:t>See </a:t>
            </a:r>
            <a:r>
              <a:rPr lang="en-US" sz="2400" i="1" dirty="0">
                <a:latin typeface="Times New Roman" panose="02020603050405020304" pitchFamily="18" charset="0"/>
                <a:cs typeface="Times New Roman" panose="02020603050405020304" pitchFamily="18" charset="0"/>
              </a:rPr>
              <a:t>Truck Ins. Exch. v. Unigard Ins. </a:t>
            </a:r>
            <a:r>
              <a:rPr lang="en-US" sz="2400" i="1" dirty="0" smtClean="0">
                <a:latin typeface="Times New Roman" panose="02020603050405020304" pitchFamily="18" charset="0"/>
                <a:cs typeface="Times New Roman" panose="02020603050405020304" pitchFamily="18" charset="0"/>
              </a:rPr>
              <a:t>Co.</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(2000) 79 </a:t>
            </a:r>
            <a:r>
              <a:rPr lang="en-US" sz="2400" dirty="0">
                <a:latin typeface="Times New Roman" panose="02020603050405020304" pitchFamily="18" charset="0"/>
                <a:cs typeface="Times New Roman" panose="02020603050405020304" pitchFamily="18" charset="0"/>
              </a:rPr>
              <a:t>Cal. App. 4th 966, </a:t>
            </a:r>
            <a:r>
              <a:rPr lang="en-US" sz="2400" dirty="0" smtClean="0">
                <a:latin typeface="Times New Roman" panose="02020603050405020304" pitchFamily="18" charset="0"/>
                <a:cs typeface="Times New Roman" panose="02020603050405020304" pitchFamily="18" charset="0"/>
              </a:rPr>
              <a:t>976)</a:t>
            </a:r>
            <a:endParaRPr lang="en-US" sz="2400" dirty="0">
              <a:latin typeface="Times New Roman" panose="02020603050405020304" pitchFamily="18" charset="0"/>
              <a:cs typeface="Times New Roman" panose="02020603050405020304" pitchFamily="18" charset="0"/>
            </a:endParaRPr>
          </a:p>
          <a:p>
            <a:pPr marL="365760" lvl="1" indent="-256032">
              <a:spcBef>
                <a:spcPts val="400"/>
              </a:spcBef>
              <a:buSzPct val="68000"/>
              <a:buFont typeface="Wingdings 3"/>
              <a:buChar char=""/>
            </a:pPr>
            <a:endParaRPr lang="en-US" sz="2400" dirty="0"/>
          </a:p>
          <a:p>
            <a:endParaRPr lang="en-US" sz="28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KEY POLICY CONDITIONS WITH WHICH THE INSURED MUST COMPLY</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97838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40000" lnSpcReduction="20000"/>
          </a:bodyPr>
          <a:lstStyle/>
          <a:p>
            <a:endParaRPr lang="en-US" sz="5100" dirty="0" smtClean="0">
              <a:latin typeface="Times New Roman" panose="02020603050405020304" pitchFamily="18" charset="0"/>
              <a:cs typeface="Times New Roman" panose="02020603050405020304" pitchFamily="18" charset="0"/>
            </a:endParaRPr>
          </a:p>
          <a:p>
            <a:r>
              <a:rPr lang="en-US" sz="5100" dirty="0" smtClean="0">
                <a:latin typeface="Times New Roman" panose="02020603050405020304" pitchFamily="18" charset="0"/>
                <a:cs typeface="Times New Roman" panose="02020603050405020304" pitchFamily="18" charset="0"/>
              </a:rPr>
              <a:t>Breach </a:t>
            </a:r>
            <a:r>
              <a:rPr lang="en-US" sz="5100" dirty="0">
                <a:latin typeface="Times New Roman" panose="02020603050405020304" pitchFamily="18" charset="0"/>
                <a:cs typeface="Times New Roman" panose="02020603050405020304" pitchFamily="18" charset="0"/>
              </a:rPr>
              <a:t>of </a:t>
            </a:r>
            <a:r>
              <a:rPr lang="en-US" sz="5100" dirty="0" smtClean="0">
                <a:latin typeface="Times New Roman" panose="02020603050405020304" pitchFamily="18" charset="0"/>
                <a:cs typeface="Times New Roman" panose="02020603050405020304" pitchFamily="18" charset="0"/>
              </a:rPr>
              <a:t>Contact</a:t>
            </a:r>
          </a:p>
          <a:p>
            <a:endParaRPr lang="en-US" sz="3000" dirty="0"/>
          </a:p>
          <a:p>
            <a:pPr lvl="1"/>
            <a:r>
              <a:rPr lang="en-US" sz="4500" dirty="0">
                <a:latin typeface="Times New Roman" panose="02020603050405020304" pitchFamily="18" charset="0"/>
                <a:cs typeface="Times New Roman" panose="02020603050405020304" pitchFamily="18" charset="0"/>
              </a:rPr>
              <a:t>Typically 4-year statute of limitations; title insurance policies have a 2-year statute of </a:t>
            </a:r>
            <a:r>
              <a:rPr lang="en-US" sz="4500" dirty="0" smtClean="0">
                <a:latin typeface="Times New Roman" panose="02020603050405020304" pitchFamily="18" charset="0"/>
                <a:cs typeface="Times New Roman" panose="02020603050405020304" pitchFamily="18" charset="0"/>
              </a:rPr>
              <a:t>limitations.  </a:t>
            </a:r>
            <a:r>
              <a:rPr lang="en-US" sz="4500" i="1" dirty="0" smtClean="0">
                <a:latin typeface="Times New Roman" panose="02020603050405020304" pitchFamily="18" charset="0"/>
                <a:cs typeface="Times New Roman" panose="02020603050405020304" pitchFamily="18" charset="0"/>
              </a:rPr>
              <a:t>Compare </a:t>
            </a:r>
            <a:r>
              <a:rPr lang="en-US" sz="4500" dirty="0" smtClean="0">
                <a:latin typeface="Times New Roman" panose="02020603050405020304" pitchFamily="18" charset="0"/>
                <a:cs typeface="Times New Roman" panose="02020603050405020304" pitchFamily="18" charset="0"/>
              </a:rPr>
              <a:t>Cal</a:t>
            </a:r>
            <a:r>
              <a:rPr lang="en-US" sz="4500" dirty="0">
                <a:latin typeface="Times New Roman" panose="02020603050405020304" pitchFamily="18" charset="0"/>
                <a:cs typeface="Times New Roman" panose="02020603050405020304" pitchFamily="18" charset="0"/>
              </a:rPr>
              <a:t>. Code of Civ. Proc. Sections 337(1) and 339(1</a:t>
            </a:r>
            <a:r>
              <a:rPr lang="en-US" sz="4500" dirty="0" smtClean="0">
                <a:latin typeface="Times New Roman" panose="02020603050405020304" pitchFamily="18" charset="0"/>
                <a:cs typeface="Times New Roman" panose="02020603050405020304" pitchFamily="18" charset="0"/>
              </a:rPr>
              <a:t>):</a:t>
            </a:r>
          </a:p>
          <a:p>
            <a:pPr lvl="2"/>
            <a:endParaRPr lang="en-US" sz="2200" dirty="0"/>
          </a:p>
          <a:p>
            <a:pPr lvl="2"/>
            <a:r>
              <a:rPr lang="en-US" sz="3800" dirty="0">
                <a:latin typeface="Times New Roman" panose="02020603050405020304" pitchFamily="18" charset="0"/>
                <a:cs typeface="Times New Roman" panose="02020603050405020304" pitchFamily="18" charset="0"/>
              </a:rPr>
              <a:t>“[T]he insured's cause of action accrues at the latest upon the date </a:t>
            </a:r>
            <a:r>
              <a:rPr lang="en-US" sz="3800" dirty="0" smtClean="0">
                <a:latin typeface="Times New Roman" panose="02020603050405020304" pitchFamily="18" charset="0"/>
                <a:cs typeface="Times New Roman" panose="02020603050405020304" pitchFamily="18" charset="0"/>
              </a:rPr>
              <a:t>of </a:t>
            </a:r>
            <a:r>
              <a:rPr lang="en-US" sz="3800" dirty="0">
                <a:latin typeface="Times New Roman" panose="02020603050405020304" pitchFamily="18" charset="0"/>
                <a:cs typeface="Times New Roman" panose="02020603050405020304" pitchFamily="18" charset="0"/>
              </a:rPr>
              <a:t>unconditional denial.”  </a:t>
            </a:r>
            <a:r>
              <a:rPr lang="en-US" sz="3800" dirty="0" smtClean="0">
                <a:latin typeface="Times New Roman" panose="02020603050405020304" pitchFamily="18" charset="0"/>
                <a:cs typeface="Times New Roman" panose="02020603050405020304" pitchFamily="18" charset="0"/>
              </a:rPr>
              <a:t>(</a:t>
            </a:r>
            <a:r>
              <a:rPr lang="en-US" sz="3800" i="1" dirty="0" smtClean="0">
                <a:latin typeface="Times New Roman" panose="02020603050405020304" pitchFamily="18" charset="0"/>
                <a:cs typeface="Times New Roman" panose="02020603050405020304" pitchFamily="18" charset="0"/>
              </a:rPr>
              <a:t>State </a:t>
            </a:r>
            <a:r>
              <a:rPr lang="en-US" sz="3800" i="1" dirty="0">
                <a:latin typeface="Times New Roman" panose="02020603050405020304" pitchFamily="18" charset="0"/>
                <a:cs typeface="Times New Roman" panose="02020603050405020304" pitchFamily="18" charset="0"/>
              </a:rPr>
              <a:t>Farm Fire &amp; Cas. Co. v. Superior </a:t>
            </a:r>
            <a:r>
              <a:rPr lang="en-US" sz="3800" i="1" dirty="0" smtClean="0">
                <a:latin typeface="Times New Roman" panose="02020603050405020304" pitchFamily="18" charset="0"/>
                <a:cs typeface="Times New Roman" panose="02020603050405020304" pitchFamily="18" charset="0"/>
              </a:rPr>
              <a:t>Court</a:t>
            </a:r>
            <a:r>
              <a:rPr lang="en-US" sz="3800" dirty="0" smtClean="0">
                <a:latin typeface="Times New Roman" panose="02020603050405020304" pitchFamily="18" charset="0"/>
                <a:cs typeface="Times New Roman" panose="02020603050405020304" pitchFamily="18" charset="0"/>
              </a:rPr>
              <a:t>, (1989) 210 </a:t>
            </a:r>
            <a:r>
              <a:rPr lang="en-US" sz="3800" dirty="0">
                <a:latin typeface="Times New Roman" panose="02020603050405020304" pitchFamily="18" charset="0"/>
                <a:cs typeface="Times New Roman" panose="02020603050405020304" pitchFamily="18" charset="0"/>
              </a:rPr>
              <a:t>Cal. App. 3d 604, </a:t>
            </a:r>
            <a:r>
              <a:rPr lang="en-US" sz="3800" dirty="0" smtClean="0">
                <a:latin typeface="Times New Roman" panose="02020603050405020304" pitchFamily="18" charset="0"/>
                <a:cs typeface="Times New Roman" panose="02020603050405020304" pitchFamily="18" charset="0"/>
              </a:rPr>
              <a:t>609)</a:t>
            </a:r>
            <a:endParaRPr lang="en-US" sz="3800" dirty="0" smtClean="0">
              <a:latin typeface="Times New Roman" panose="02020603050405020304" pitchFamily="18" charset="0"/>
              <a:cs typeface="Times New Roman" panose="02020603050405020304" pitchFamily="18" charset="0"/>
            </a:endParaRPr>
          </a:p>
          <a:p>
            <a:pPr lvl="4"/>
            <a:endParaRPr lang="en-US" sz="3800" dirty="0">
              <a:latin typeface="Times New Roman" panose="02020603050405020304" pitchFamily="18" charset="0"/>
              <a:cs typeface="Times New Roman" panose="02020603050405020304" pitchFamily="18" charset="0"/>
            </a:endParaRPr>
          </a:p>
          <a:p>
            <a:pPr lvl="2"/>
            <a:r>
              <a:rPr lang="en-US" sz="3800" dirty="0">
                <a:latin typeface="Times New Roman" panose="02020603050405020304" pitchFamily="18" charset="0"/>
                <a:cs typeface="Times New Roman" panose="02020603050405020304" pitchFamily="18" charset="0"/>
              </a:rPr>
              <a:t>A cause of action for refusal to defend accrues when the insurer refuses to defend but is tolled until the conclusion of the underlying action.  </a:t>
            </a:r>
            <a:r>
              <a:rPr lang="en-US" sz="3800" dirty="0" smtClean="0">
                <a:latin typeface="Times New Roman" panose="02020603050405020304" pitchFamily="18" charset="0"/>
                <a:cs typeface="Times New Roman" panose="02020603050405020304" pitchFamily="18" charset="0"/>
              </a:rPr>
              <a:t>(</a:t>
            </a:r>
            <a:r>
              <a:rPr lang="en-US" sz="3800" i="1" dirty="0" smtClean="0">
                <a:latin typeface="Times New Roman" panose="02020603050405020304" pitchFamily="18" charset="0"/>
                <a:cs typeface="Times New Roman" panose="02020603050405020304" pitchFamily="18" charset="0"/>
              </a:rPr>
              <a:t>Lambert </a:t>
            </a:r>
            <a:r>
              <a:rPr lang="en-US" sz="3800" i="1" dirty="0">
                <a:latin typeface="Times New Roman" panose="02020603050405020304" pitchFamily="18" charset="0"/>
                <a:cs typeface="Times New Roman" panose="02020603050405020304" pitchFamily="18" charset="0"/>
              </a:rPr>
              <a:t>v. Commonwealth Land Title Ins. </a:t>
            </a:r>
            <a:r>
              <a:rPr lang="en-US" sz="3800" i="1" dirty="0" smtClean="0">
                <a:latin typeface="Times New Roman" panose="02020603050405020304" pitchFamily="18" charset="0"/>
                <a:cs typeface="Times New Roman" panose="02020603050405020304" pitchFamily="18" charset="0"/>
              </a:rPr>
              <a:t>Co. (1991) </a:t>
            </a:r>
            <a:r>
              <a:rPr lang="en-US" sz="3800" dirty="0" smtClean="0">
                <a:latin typeface="Times New Roman" panose="02020603050405020304" pitchFamily="18" charset="0"/>
                <a:cs typeface="Times New Roman" panose="02020603050405020304" pitchFamily="18" charset="0"/>
              </a:rPr>
              <a:t>53 </a:t>
            </a:r>
            <a:r>
              <a:rPr lang="en-US" sz="3800" dirty="0">
                <a:latin typeface="Times New Roman" panose="02020603050405020304" pitchFamily="18" charset="0"/>
                <a:cs typeface="Times New Roman" panose="02020603050405020304" pitchFamily="18" charset="0"/>
              </a:rPr>
              <a:t>Cal. 3d 1072, </a:t>
            </a:r>
            <a:r>
              <a:rPr lang="en-US" sz="3800" dirty="0" smtClean="0">
                <a:latin typeface="Times New Roman" panose="02020603050405020304" pitchFamily="18" charset="0"/>
                <a:cs typeface="Times New Roman" panose="02020603050405020304" pitchFamily="18" charset="0"/>
              </a:rPr>
              <a:t>1077)</a:t>
            </a:r>
            <a:endParaRPr lang="en-US" sz="3800" dirty="0" smtClean="0">
              <a:latin typeface="Times New Roman" panose="02020603050405020304" pitchFamily="18" charset="0"/>
              <a:cs typeface="Times New Roman" panose="02020603050405020304" pitchFamily="18" charset="0"/>
            </a:endParaRPr>
          </a:p>
          <a:p>
            <a:pPr lvl="3"/>
            <a:endParaRPr lang="en-US" dirty="0"/>
          </a:p>
          <a:p>
            <a:r>
              <a:rPr lang="en-US" sz="5000" dirty="0">
                <a:latin typeface="Times New Roman" panose="02020603050405020304" pitchFamily="18" charset="0"/>
                <a:cs typeface="Times New Roman" panose="02020603050405020304" pitchFamily="18" charset="0"/>
              </a:rPr>
              <a:t>Bad Faith (Tort) </a:t>
            </a:r>
            <a:endParaRPr lang="en-US" sz="5000" dirty="0" smtClean="0">
              <a:latin typeface="Times New Roman" panose="02020603050405020304" pitchFamily="18" charset="0"/>
              <a:cs typeface="Times New Roman" panose="02020603050405020304" pitchFamily="18" charset="0"/>
            </a:endParaRPr>
          </a:p>
          <a:p>
            <a:endParaRPr lang="en-US" sz="3000" dirty="0"/>
          </a:p>
          <a:p>
            <a:pPr lvl="1"/>
            <a:r>
              <a:rPr lang="en-US" sz="4500" dirty="0">
                <a:latin typeface="Times New Roman" panose="02020603050405020304" pitchFamily="18" charset="0"/>
                <a:cs typeface="Times New Roman" panose="02020603050405020304" pitchFamily="18" charset="0"/>
              </a:rPr>
              <a:t>Typically 2-Year statute of limitations</a:t>
            </a:r>
          </a:p>
          <a:p>
            <a:endParaRPr lang="en-US" sz="3000" dirty="0" smtClean="0"/>
          </a:p>
          <a:p>
            <a:r>
              <a:rPr lang="en-US" sz="5000" dirty="0" smtClean="0">
                <a:latin typeface="Times New Roman" panose="02020603050405020304" pitchFamily="18" charset="0"/>
                <a:cs typeface="Times New Roman" panose="02020603050405020304" pitchFamily="18" charset="0"/>
              </a:rPr>
              <a:t>Internal </a:t>
            </a:r>
            <a:r>
              <a:rPr lang="en-US" sz="5000" dirty="0">
                <a:latin typeface="Times New Roman" panose="02020603050405020304" pitchFamily="18" charset="0"/>
                <a:cs typeface="Times New Roman" panose="02020603050405020304" pitchFamily="18" charset="0"/>
              </a:rPr>
              <a:t>limitations </a:t>
            </a:r>
            <a:r>
              <a:rPr lang="en-US" sz="5000" dirty="0" smtClean="0">
                <a:latin typeface="Times New Roman" panose="02020603050405020304" pitchFamily="18" charset="0"/>
                <a:cs typeface="Times New Roman" panose="02020603050405020304" pitchFamily="18" charset="0"/>
              </a:rPr>
              <a:t>periods</a:t>
            </a:r>
          </a:p>
          <a:p>
            <a:endParaRPr lang="en-US" sz="3000" dirty="0"/>
          </a:p>
          <a:p>
            <a:pPr lvl="1"/>
            <a:r>
              <a:rPr lang="en-US" sz="4500" dirty="0" smtClean="0">
                <a:latin typeface="Times New Roman" panose="02020603050405020304" pitchFamily="18" charset="0"/>
                <a:cs typeface="Times New Roman" panose="02020603050405020304" pitchFamily="18" charset="0"/>
              </a:rPr>
              <a:t>Typically found in first-party policies</a:t>
            </a:r>
          </a:p>
          <a:p>
            <a:endParaRPr lang="en-US" sz="28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STATUTE OF LIMITATIONS FOR INSURER’S BREACH OF INSURING AGREEMENT</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346345"/>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fontScale="92500" lnSpcReduction="20000"/>
          </a:bodyPr>
          <a:lstStyle/>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Insurer’s duty </a:t>
            </a:r>
            <a:r>
              <a:rPr lang="en-US" sz="2000" dirty="0">
                <a:latin typeface="Times New Roman" panose="02020603050405020304" pitchFamily="18" charset="0"/>
                <a:cs typeface="Times New Roman" panose="02020603050405020304" pitchFamily="18" charset="0"/>
              </a:rPr>
              <a:t>to settle arises from its interrelated duty to </a:t>
            </a:r>
            <a:r>
              <a:rPr lang="en-US" sz="2000" dirty="0" smtClean="0">
                <a:latin typeface="Times New Roman" panose="02020603050405020304" pitchFamily="18" charset="0"/>
                <a:cs typeface="Times New Roman" panose="02020603050405020304" pitchFamily="18" charset="0"/>
              </a:rPr>
              <a:t>defend</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2000" i="1" dirty="0" smtClean="0">
                <a:latin typeface="Times New Roman" panose="02020603050405020304" pitchFamily="18" charset="0"/>
                <a:cs typeface="Times New Roman" panose="02020603050405020304" pitchFamily="18" charset="0"/>
              </a:rPr>
              <a:t>PPG </a:t>
            </a:r>
            <a:r>
              <a:rPr lang="en-US" sz="2000" i="1" dirty="0">
                <a:latin typeface="Times New Roman" panose="02020603050405020304" pitchFamily="18" charset="0"/>
                <a:cs typeface="Times New Roman" panose="02020603050405020304" pitchFamily="18" charset="0"/>
              </a:rPr>
              <a:t>Indus., Inc. v. Transamerica Ins. </a:t>
            </a:r>
            <a:r>
              <a:rPr lang="en-US" sz="2000" i="1" dirty="0" smtClean="0">
                <a:latin typeface="Times New Roman" panose="02020603050405020304" pitchFamily="18" charset="0"/>
                <a:cs typeface="Times New Roman" panose="02020603050405020304" pitchFamily="18" charset="0"/>
              </a:rPr>
              <a:t>Co.</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(1999) 20 </a:t>
            </a:r>
            <a:r>
              <a:rPr lang="en-US" sz="2000" dirty="0">
                <a:latin typeface="Times New Roman" panose="02020603050405020304" pitchFamily="18" charset="0"/>
                <a:cs typeface="Times New Roman" panose="02020603050405020304" pitchFamily="18" charset="0"/>
              </a:rPr>
              <a:t>Cal. 4th 310, </a:t>
            </a:r>
            <a:r>
              <a:rPr lang="en-US" sz="2000" dirty="0" smtClean="0">
                <a:latin typeface="Times New Roman" panose="02020603050405020304" pitchFamily="18" charset="0"/>
                <a:cs typeface="Times New Roman" panose="02020603050405020304" pitchFamily="18" charset="0"/>
              </a:rPr>
              <a:t>321)</a:t>
            </a:r>
            <a:endParaRPr lang="en-US" sz="20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r>
              <a:rPr lang="en-US" sz="2000" dirty="0">
                <a:latin typeface="Times New Roman" panose="02020603050405020304" pitchFamily="18" charset="0"/>
                <a:cs typeface="Times New Roman" panose="02020603050405020304" pitchFamily="18" charset="0"/>
              </a:rPr>
              <a:t>A defending insurer breaches its duty to its insured when it fails to accept a reasonable settlement offer.  </a:t>
            </a:r>
            <a:r>
              <a:rPr lang="en-US" sz="2000" dirty="0" smtClean="0">
                <a:latin typeface="Times New Roman" panose="02020603050405020304" pitchFamily="18" charset="0"/>
                <a:cs typeface="Times New Roman" panose="02020603050405020304" pitchFamily="18" charset="0"/>
              </a:rPr>
              <a:t>(</a:t>
            </a:r>
            <a:r>
              <a:rPr lang="en-US" sz="2000" i="1" dirty="0" smtClean="0">
                <a:latin typeface="Times New Roman" panose="02020603050405020304" pitchFamily="18" charset="0"/>
                <a:cs typeface="Times New Roman" panose="02020603050405020304" pitchFamily="18" charset="0"/>
              </a:rPr>
              <a:t>Johansen </a:t>
            </a:r>
            <a:r>
              <a:rPr lang="en-US" sz="2000" i="1" dirty="0">
                <a:latin typeface="Times New Roman" panose="02020603050405020304" pitchFamily="18" charset="0"/>
                <a:cs typeface="Times New Roman" panose="02020603050405020304" pitchFamily="18" charset="0"/>
              </a:rPr>
              <a:t>v. California State Auto. Assn. Inter-Ins. </a:t>
            </a:r>
            <a:r>
              <a:rPr lang="en-US" sz="2000" i="1" dirty="0" smtClean="0">
                <a:latin typeface="Times New Roman" panose="02020603050405020304" pitchFamily="18" charset="0"/>
                <a:cs typeface="Times New Roman" panose="02020603050405020304" pitchFamily="18" charset="0"/>
              </a:rPr>
              <a:t>Bureau</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(1975) 15 </a:t>
            </a:r>
            <a:r>
              <a:rPr lang="en-US" sz="2000" dirty="0">
                <a:latin typeface="Times New Roman" panose="02020603050405020304" pitchFamily="18" charset="0"/>
                <a:cs typeface="Times New Roman" panose="02020603050405020304" pitchFamily="18" charset="0"/>
              </a:rPr>
              <a:t>Cal. 3d 9, </a:t>
            </a:r>
            <a:r>
              <a:rPr lang="en-US" sz="2000" dirty="0" smtClean="0">
                <a:latin typeface="Times New Roman" panose="02020603050405020304" pitchFamily="18" charset="0"/>
                <a:cs typeface="Times New Roman" panose="02020603050405020304" pitchFamily="18" charset="0"/>
              </a:rPr>
              <a:t>19)</a:t>
            </a:r>
            <a:endParaRPr lang="en-US" sz="2000" dirty="0" smtClean="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4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r>
              <a:rPr lang="en-US" sz="2000" dirty="0">
                <a:latin typeface="Times New Roman" panose="02020603050405020304" pitchFamily="18" charset="0"/>
                <a:cs typeface="Times New Roman" panose="02020603050405020304" pitchFamily="18" charset="0"/>
              </a:rPr>
              <a:t>An insured cannot settle around a defending </a:t>
            </a:r>
            <a:r>
              <a:rPr lang="en-US" sz="2000" dirty="0" smtClean="0">
                <a:latin typeface="Times New Roman" panose="02020603050405020304" pitchFamily="18" charset="0"/>
                <a:cs typeface="Times New Roman" panose="02020603050405020304" pitchFamily="18" charset="0"/>
              </a:rPr>
              <a:t>insurer  (</a:t>
            </a:r>
            <a:r>
              <a:rPr lang="en-US" sz="2000" i="1" dirty="0" smtClean="0">
                <a:latin typeface="Times New Roman" panose="02020603050405020304" pitchFamily="18" charset="0"/>
                <a:cs typeface="Times New Roman" panose="02020603050405020304" pitchFamily="18" charset="0"/>
              </a:rPr>
              <a:t>See </a:t>
            </a:r>
            <a:r>
              <a:rPr lang="en-US" sz="2000" i="1" dirty="0">
                <a:latin typeface="Times New Roman" panose="02020603050405020304" pitchFamily="18" charset="0"/>
                <a:cs typeface="Times New Roman" panose="02020603050405020304" pitchFamily="18" charset="0"/>
              </a:rPr>
              <a:t>Safeco Ins. Co. v. Superior </a:t>
            </a:r>
            <a:r>
              <a:rPr lang="en-US" sz="2000" i="1" dirty="0" smtClean="0">
                <a:latin typeface="Times New Roman" panose="02020603050405020304" pitchFamily="18" charset="0"/>
                <a:cs typeface="Times New Roman" panose="02020603050405020304" pitchFamily="18" charset="0"/>
              </a:rPr>
              <a:t>Court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(1999) 71 </a:t>
            </a:r>
            <a:r>
              <a:rPr lang="en-US" sz="2000" dirty="0">
                <a:latin typeface="Times New Roman" panose="02020603050405020304" pitchFamily="18" charset="0"/>
                <a:cs typeface="Times New Roman" panose="02020603050405020304" pitchFamily="18" charset="0"/>
              </a:rPr>
              <a:t>Cal. App. 4th 782, </a:t>
            </a:r>
            <a:r>
              <a:rPr lang="en-US" sz="2000" dirty="0" smtClean="0">
                <a:latin typeface="Times New Roman" panose="02020603050405020304" pitchFamily="18" charset="0"/>
                <a:cs typeface="Times New Roman" panose="02020603050405020304" pitchFamily="18" charset="0"/>
              </a:rPr>
              <a:t>787) and cannot settle without insurer’s consent.</a:t>
            </a:r>
          </a:p>
          <a:p>
            <a:pPr marL="365760" lvl="2" indent="-256032">
              <a:spcBef>
                <a:spcPts val="400"/>
              </a:spcBef>
              <a:buClr>
                <a:schemeClr val="accent1"/>
              </a:buClr>
              <a:buSzPct val="68000"/>
              <a:buFont typeface="Wingdings 3"/>
              <a:buChar char=""/>
            </a:pPr>
            <a:endParaRPr lang="en-US" sz="20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r>
              <a:rPr lang="en-US" sz="2000" dirty="0" smtClean="0">
                <a:latin typeface="Times New Roman" panose="02020603050405020304" pitchFamily="18" charset="0"/>
                <a:cs typeface="Times New Roman" panose="02020603050405020304" pitchFamily="18" charset="0"/>
              </a:rPr>
              <a:t>An insured cannot impair the insurer’s subrogation rights or other right to recovery</a:t>
            </a:r>
          </a:p>
          <a:p>
            <a:pPr marL="365760" lvl="2" indent="-256032">
              <a:spcBef>
                <a:spcPts val="400"/>
              </a:spcBef>
              <a:buClr>
                <a:schemeClr val="accent1"/>
              </a:buClr>
              <a:buSzPct val="68000"/>
              <a:buFont typeface="Wingdings 3"/>
              <a:buChar char=""/>
            </a:pPr>
            <a:endParaRPr lang="en-US" sz="20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r>
              <a:rPr lang="en-US" sz="2000" dirty="0">
                <a:latin typeface="Times New Roman" panose="02020603050405020304" pitchFamily="18" charset="0"/>
                <a:cs typeface="Times New Roman" panose="02020603050405020304" pitchFamily="18" charset="0"/>
              </a:rPr>
              <a:t>Note: to recover bad faith </a:t>
            </a:r>
            <a:r>
              <a:rPr lang="en-US" sz="2000" dirty="0" smtClean="0">
                <a:latin typeface="Times New Roman" panose="02020603050405020304" pitchFamily="18" charset="0"/>
                <a:cs typeface="Times New Roman" panose="02020603050405020304" pitchFamily="18" charset="0"/>
              </a:rPr>
              <a:t>damages for failure to settle, </a:t>
            </a:r>
            <a:r>
              <a:rPr lang="en-US" sz="2000" dirty="0">
                <a:latin typeface="Times New Roman" panose="02020603050405020304" pitchFamily="18" charset="0"/>
                <a:cs typeface="Times New Roman" panose="02020603050405020304" pitchFamily="18" charset="0"/>
              </a:rPr>
              <a:t>the policy must actually (not potentially) cover the claim that was settled.</a:t>
            </a:r>
          </a:p>
          <a:p>
            <a:pPr marL="365760" lvl="2" indent="-256032">
              <a:spcBef>
                <a:spcPts val="400"/>
              </a:spcBef>
              <a:buClr>
                <a:schemeClr val="accent1"/>
              </a:buClr>
              <a:buSzPct val="68000"/>
              <a:buFont typeface="Wingdings 3"/>
              <a:buChar char=""/>
            </a:pPr>
            <a:endParaRPr lang="en-US" sz="2000" dirty="0" smtClean="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0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000" dirty="0" smtClean="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ROLE OF INSURANCE COMPANIES IN SETTLEMENT</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45897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endParaRPr lang="en-US" sz="20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Where </a:t>
            </a:r>
            <a:r>
              <a:rPr lang="en-US" sz="2200" dirty="0">
                <a:latin typeface="Times New Roman" panose="02020603050405020304" pitchFamily="18" charset="0"/>
                <a:cs typeface="Times New Roman" panose="02020603050405020304" pitchFamily="18" charset="0"/>
              </a:rPr>
              <a:t>an insurer breaches its duty to defend, the insured may make a reasonable settlement of the claim and then maintain an action against the insurer to recover the amount of the settlement or assign its bad faith cause of action to the claimant</a:t>
            </a:r>
            <a:r>
              <a:rPr lang="en-US" sz="2200" dirty="0" smtClean="0">
                <a:latin typeface="Times New Roman" panose="02020603050405020304" pitchFamily="18" charset="0"/>
                <a:cs typeface="Times New Roman" panose="02020603050405020304" pitchFamily="18" charset="0"/>
              </a:rPr>
              <a:t>. </a:t>
            </a:r>
          </a:p>
          <a:p>
            <a:pPr lvl="1"/>
            <a:endParaRPr lang="en-US" sz="1800" i="1" dirty="0" smtClean="0">
              <a:latin typeface="Times New Roman" panose="02020603050405020304" pitchFamily="18" charset="0"/>
              <a:cs typeface="Times New Roman" panose="02020603050405020304" pitchFamily="18" charset="0"/>
            </a:endParaRPr>
          </a:p>
          <a:p>
            <a:pPr lvl="1"/>
            <a:r>
              <a:rPr lang="en-US" sz="1800" i="1" dirty="0" smtClean="0">
                <a:latin typeface="Times New Roman" panose="02020603050405020304" pitchFamily="18" charset="0"/>
                <a:cs typeface="Times New Roman" panose="02020603050405020304" pitchFamily="18" charset="0"/>
              </a:rPr>
              <a:t>Isaacson </a:t>
            </a:r>
            <a:r>
              <a:rPr lang="en-US" sz="1800" i="1" dirty="0">
                <a:latin typeface="Times New Roman" panose="02020603050405020304" pitchFamily="18" charset="0"/>
                <a:cs typeface="Times New Roman" panose="02020603050405020304" pitchFamily="18" charset="0"/>
              </a:rPr>
              <a:t>v. California Ins. Guarantee </a:t>
            </a:r>
            <a:r>
              <a:rPr lang="en-US" sz="1800" i="1" dirty="0" smtClean="0">
                <a:latin typeface="Times New Roman" panose="02020603050405020304" pitchFamily="18" charset="0"/>
                <a:cs typeface="Times New Roman" panose="02020603050405020304" pitchFamily="18" charset="0"/>
              </a:rPr>
              <a:t>Assn.</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(1988) 44 </a:t>
            </a:r>
            <a:r>
              <a:rPr lang="en-US" sz="1800" dirty="0">
                <a:latin typeface="Times New Roman" panose="02020603050405020304" pitchFamily="18" charset="0"/>
                <a:cs typeface="Times New Roman" panose="02020603050405020304" pitchFamily="18" charset="0"/>
              </a:rPr>
              <a:t>Cal. 3d 775, </a:t>
            </a:r>
            <a:r>
              <a:rPr lang="en-US" sz="1800" dirty="0" smtClean="0">
                <a:latin typeface="Times New Roman" panose="02020603050405020304" pitchFamily="18" charset="0"/>
                <a:cs typeface="Times New Roman" panose="02020603050405020304" pitchFamily="18" charset="0"/>
              </a:rPr>
              <a:t>791  </a:t>
            </a:r>
            <a:r>
              <a:rPr lang="en-US" sz="1800" dirty="0" smtClean="0">
                <a:latin typeface="Times New Roman" panose="02020603050405020304" pitchFamily="18" charset="0"/>
                <a:cs typeface="Times New Roman" panose="02020603050405020304" pitchFamily="18" charset="0"/>
              </a:rPr>
              <a:t>(explaining </a:t>
            </a:r>
            <a:r>
              <a:rPr lang="en-US" sz="1800" dirty="0">
                <a:latin typeface="Times New Roman" panose="02020603050405020304" pitchFamily="18" charset="0"/>
                <a:cs typeface="Times New Roman" panose="02020603050405020304" pitchFamily="18" charset="0"/>
              </a:rPr>
              <a:t>insured may reasonably settle claim and maintain action against insurer to recover settlement amount where insurer breaches duty to defend</a:t>
            </a:r>
            <a:r>
              <a:rPr lang="en-US" sz="1800" dirty="0" smtClean="0">
                <a:latin typeface="Times New Roman" panose="02020603050405020304" pitchFamily="18" charset="0"/>
                <a:cs typeface="Times New Roman" panose="02020603050405020304" pitchFamily="18" charset="0"/>
              </a:rPr>
              <a:t>)</a:t>
            </a:r>
          </a:p>
          <a:p>
            <a:pPr lvl="1"/>
            <a:endParaRPr lang="en-US" sz="1800" dirty="0">
              <a:latin typeface="Times New Roman" panose="02020603050405020304" pitchFamily="18" charset="0"/>
              <a:cs typeface="Times New Roman" panose="02020603050405020304" pitchFamily="18" charset="0"/>
            </a:endParaRPr>
          </a:p>
          <a:p>
            <a:pPr lvl="1"/>
            <a:r>
              <a:rPr lang="en-US" sz="1800" i="1" dirty="0" smtClean="0">
                <a:latin typeface="Times New Roman" panose="02020603050405020304" pitchFamily="18" charset="0"/>
                <a:cs typeface="Times New Roman" panose="02020603050405020304" pitchFamily="18" charset="0"/>
              </a:rPr>
              <a:t>Comunale </a:t>
            </a:r>
            <a:r>
              <a:rPr lang="en-US" sz="1800" i="1" dirty="0">
                <a:latin typeface="Times New Roman" panose="02020603050405020304" pitchFamily="18" charset="0"/>
                <a:cs typeface="Times New Roman" panose="02020603050405020304" pitchFamily="18" charset="0"/>
              </a:rPr>
              <a:t>v. Traders &amp; Gen. Ins. </a:t>
            </a:r>
            <a:r>
              <a:rPr lang="en-US" sz="1800" i="1" dirty="0" smtClean="0">
                <a:latin typeface="Times New Roman" panose="02020603050405020304" pitchFamily="18" charset="0"/>
                <a:cs typeface="Times New Roman" panose="02020603050405020304" pitchFamily="18" charset="0"/>
              </a:rPr>
              <a:t>Co.</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(1958) </a:t>
            </a:r>
            <a:r>
              <a:rPr lang="en-US" sz="1800" dirty="0" smtClean="0">
                <a:latin typeface="Times New Roman" panose="02020603050405020304" pitchFamily="18" charset="0"/>
                <a:cs typeface="Times New Roman" panose="02020603050405020304" pitchFamily="18" charset="0"/>
              </a:rPr>
              <a:t>50 </a:t>
            </a:r>
            <a:r>
              <a:rPr lang="en-US" sz="1800" dirty="0">
                <a:latin typeface="Times New Roman" panose="02020603050405020304" pitchFamily="18" charset="0"/>
                <a:cs typeface="Times New Roman" panose="02020603050405020304" pitchFamily="18" charset="0"/>
              </a:rPr>
              <a:t>Cal. 2d 654</a:t>
            </a:r>
            <a:r>
              <a:rPr lang="en-US" sz="1800">
                <a:latin typeface="Times New Roman" panose="02020603050405020304" pitchFamily="18" charset="0"/>
                <a:cs typeface="Times New Roman" panose="02020603050405020304" pitchFamily="18" charset="0"/>
              </a:rPr>
              <a:t>, </a:t>
            </a:r>
            <a:r>
              <a:rPr lang="en-US" sz="1800" smtClean="0">
                <a:latin typeface="Times New Roman" panose="02020603050405020304" pitchFamily="18" charset="0"/>
                <a:cs typeface="Times New Roman" panose="02020603050405020304" pitchFamily="18" charset="0"/>
              </a:rPr>
              <a:t>661 (explaining </a:t>
            </a:r>
            <a:r>
              <a:rPr lang="en-US" sz="1800" dirty="0">
                <a:latin typeface="Times New Roman" panose="02020603050405020304" pitchFamily="18" charset="0"/>
                <a:cs typeface="Times New Roman" panose="02020603050405020304" pitchFamily="18" charset="0"/>
              </a:rPr>
              <a:t>cause of action for damages based on insurer’s wrongful failure to settle is assignable, whether sounding in tort or contract</a:t>
            </a:r>
            <a:r>
              <a:rPr lang="en-US" sz="1800" dirty="0" smtClean="0">
                <a:latin typeface="Times New Roman" panose="02020603050405020304" pitchFamily="18" charset="0"/>
                <a:cs typeface="Times New Roman" panose="02020603050405020304" pitchFamily="18" charset="0"/>
              </a:rPr>
              <a:t>)</a:t>
            </a:r>
          </a:p>
          <a:p>
            <a:pPr lvl="1"/>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Cal. Ins. Code section 11580(b)(2</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000" dirty="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000" dirty="0" smtClean="0">
              <a:latin typeface="Times New Roman" panose="02020603050405020304" pitchFamily="18" charset="0"/>
              <a:cs typeface="Times New Roman" panose="02020603050405020304" pitchFamily="18" charset="0"/>
            </a:endParaRPr>
          </a:p>
          <a:p>
            <a:pPr marL="365760" lvl="2" indent="-256032">
              <a:spcBef>
                <a:spcPts val="400"/>
              </a:spcBef>
              <a:buClr>
                <a:schemeClr val="accent1"/>
              </a:buClr>
              <a:buSzPct val="68000"/>
              <a:buFont typeface="Wingdings 3"/>
              <a:buChar char=""/>
            </a:pPr>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ROLE OF INSURANCE COMPANIES IN SETTLEMENT CONT’D</a:t>
            </a:r>
            <a:endParaRPr 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66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First Party Insurance Coverage – Coverage under which an insured (the first party) is paid by his or her insurer in the event of accident, injury or loss whether caused by the insured </a:t>
            </a:r>
            <a:r>
              <a:rPr lang="en-US" sz="2400" dirty="0" smtClean="0">
                <a:latin typeface="Times New Roman" panose="02020603050405020304" pitchFamily="18" charset="0"/>
                <a:cs typeface="Times New Roman" panose="02020603050405020304" pitchFamily="18" charset="0"/>
              </a:rPr>
              <a:t>or </a:t>
            </a:r>
            <a:r>
              <a:rPr lang="en-US" sz="2400" dirty="0" smtClean="0">
                <a:latin typeface="Times New Roman" panose="02020603050405020304" pitchFamily="18" charset="0"/>
                <a:cs typeface="Times New Roman" panose="02020603050405020304" pitchFamily="18" charset="0"/>
              </a:rPr>
              <a:t>another party.</a:t>
            </a:r>
          </a:p>
          <a:p>
            <a:endParaRPr lang="en-US" sz="2400" dirty="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Examples:  Homeowners, Auto, Health, Disability, Business Property</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400" dirty="0"/>
              <a:t/>
            </a:r>
            <a:br>
              <a:rPr lang="en-US" sz="1400" dirty="0"/>
            </a:br>
            <a:endParaRPr lang="en-US" sz="1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FIRST PARTY INSURANCE COVERAGE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320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endParaRPr lang="en-US" dirty="0"/>
          </a:p>
          <a:p>
            <a:r>
              <a:rPr lang="en-US" sz="2400" dirty="0" smtClean="0">
                <a:latin typeface="Times New Roman" panose="02020603050405020304" pitchFamily="18" charset="0"/>
                <a:cs typeface="Times New Roman" panose="02020603050405020304" pitchFamily="18" charset="0"/>
              </a:rPr>
              <a:t>Third Party </a:t>
            </a:r>
            <a:r>
              <a:rPr lang="en-US" sz="2400" dirty="0">
                <a:latin typeface="Times New Roman" panose="02020603050405020304" pitchFamily="18" charset="0"/>
                <a:cs typeface="Times New Roman" panose="02020603050405020304" pitchFamily="18" charset="0"/>
              </a:rPr>
              <a:t>Insurance Coverage – </a:t>
            </a:r>
            <a:r>
              <a:rPr lang="en-US" sz="2400" dirty="0" smtClean="0">
                <a:latin typeface="Times New Roman" panose="02020603050405020304" pitchFamily="18" charset="0"/>
                <a:cs typeface="Times New Roman" panose="02020603050405020304" pitchFamily="18" charset="0"/>
              </a:rPr>
              <a:t>Coverage that insures  against civil liabilities to third parties arising from bodily injury, property damage or other wrongs due to the action or inaction of the insured.  </a:t>
            </a:r>
          </a:p>
          <a:p>
            <a:endParaRPr lang="en-US" sz="2800" dirty="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Examples:  Homeowners, Auto, Commercial General Liability, Directors And Officers (D&amp;O), Errors And Omissions (E&amp;O), Professional Liability, Excess Umbrella</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400" dirty="0"/>
              <a:t/>
            </a:r>
            <a:br>
              <a:rPr lang="en-US" sz="2400" dirty="0"/>
            </a:br>
            <a:endParaRPr lang="en-US" dirty="0"/>
          </a:p>
        </p:txBody>
      </p:sp>
      <p:sp>
        <p:nvSpPr>
          <p:cNvPr id="3" name="Title 2"/>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THIRD PARTY </a:t>
            </a:r>
            <a:r>
              <a:rPr lang="en-US" sz="3200" dirty="0">
                <a:latin typeface="Times New Roman" panose="02020603050405020304" pitchFamily="18" charset="0"/>
                <a:cs typeface="Times New Roman" panose="02020603050405020304" pitchFamily="18" charset="0"/>
              </a:rPr>
              <a:t>INSURANCE COVERAGE</a:t>
            </a:r>
            <a:endParaRPr lang="en-US" sz="3200" dirty="0"/>
          </a:p>
        </p:txBody>
      </p:sp>
    </p:spTree>
    <p:extLst>
      <p:ext uri="{BB962C8B-B14F-4D97-AF65-F5344CB8AC3E}">
        <p14:creationId xmlns:p14="http://schemas.microsoft.com/office/powerpoint/2010/main" val="69020899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Autofit/>
          </a:bodyPr>
          <a:lstStyle/>
          <a:p>
            <a:r>
              <a:rPr lang="en-US" sz="1600" u="sng" dirty="0" smtClean="0">
                <a:latin typeface="Times New Roman" panose="02020603050405020304" pitchFamily="18" charset="0"/>
                <a:cs typeface="Times New Roman" panose="02020603050405020304" pitchFamily="18" charset="0"/>
              </a:rPr>
              <a:t>Primary Policy</a:t>
            </a:r>
            <a:r>
              <a:rPr lang="en-US" sz="1600" dirty="0" smtClean="0">
                <a:latin typeface="Times New Roman" panose="02020603050405020304" pitchFamily="18" charset="0"/>
                <a:cs typeface="Times New Roman" panose="02020603050405020304" pitchFamily="18" charset="0"/>
              </a:rPr>
              <a:t> - </a:t>
            </a:r>
            <a:r>
              <a:rPr lang="en-US" sz="1600" dirty="0">
                <a:latin typeface="Times New Roman" panose="02020603050405020304" pitchFamily="18" charset="0"/>
                <a:cs typeface="Times New Roman" panose="02020603050405020304" pitchFamily="18" charset="0"/>
              </a:rPr>
              <a:t>Primary insurance is coverage under which liability </a:t>
            </a:r>
            <a:r>
              <a:rPr lang="en-US" sz="1600" dirty="0" smtClean="0">
                <a:latin typeface="Times New Roman" panose="02020603050405020304" pitchFamily="18" charset="0"/>
                <a:cs typeface="Times New Roman" panose="02020603050405020304" pitchFamily="18" charset="0"/>
              </a:rPr>
              <a:t>attaches </a:t>
            </a:r>
            <a:r>
              <a:rPr lang="en-US" sz="1600" dirty="0">
                <a:latin typeface="Times New Roman" panose="02020603050405020304" pitchFamily="18" charset="0"/>
                <a:cs typeface="Times New Roman" panose="02020603050405020304" pitchFamily="18" charset="0"/>
              </a:rPr>
              <a:t>to the loss immediately upon the happening of the occurrence</a:t>
            </a:r>
            <a:r>
              <a:rPr lang="en-US" sz="1600"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See Kaiser Cement and Gypsum Corp. v. Insurance Co. of the State of Pennsylvania</a:t>
            </a:r>
            <a:r>
              <a:rPr lang="en-US" sz="1600" dirty="0" smtClean="0">
                <a:latin typeface="Times New Roman" panose="02020603050405020304" pitchFamily="18" charset="0"/>
                <a:cs typeface="Times New Roman" panose="02020603050405020304" pitchFamily="18" charset="0"/>
              </a:rPr>
              <a:t> (2013) </a:t>
            </a:r>
            <a:r>
              <a:rPr lang="en-US" sz="1600" dirty="0">
                <a:latin typeface="Times New Roman" panose="02020603050405020304" pitchFamily="18" charset="0"/>
                <a:cs typeface="Times New Roman" panose="02020603050405020304" pitchFamily="18" charset="0"/>
              </a:rPr>
              <a:t>215 Cal.App.4th </a:t>
            </a:r>
            <a:r>
              <a:rPr lang="en-US" sz="1600" dirty="0" smtClean="0">
                <a:latin typeface="Times New Roman" panose="02020603050405020304" pitchFamily="18" charset="0"/>
                <a:cs typeface="Times New Roman" panose="02020603050405020304" pitchFamily="18" charset="0"/>
              </a:rPr>
              <a:t>210) </a:t>
            </a:r>
            <a:endParaRPr lang="en-US" sz="1600" dirty="0" smtClean="0">
              <a:latin typeface="Times New Roman" panose="02020603050405020304" pitchFamily="18" charset="0"/>
              <a:cs typeface="Times New Roman" panose="02020603050405020304" pitchFamily="18" charset="0"/>
            </a:endParaRPr>
          </a:p>
          <a:p>
            <a:pPr marL="109728" indent="0">
              <a:buNone/>
            </a:pPr>
            <a:endParaRPr lang="en-US" sz="1600" dirty="0" smtClean="0">
              <a:latin typeface="Times New Roman" panose="02020603050405020304" pitchFamily="18" charset="0"/>
              <a:cs typeface="Times New Roman" panose="02020603050405020304" pitchFamily="18" charset="0"/>
            </a:endParaRPr>
          </a:p>
          <a:p>
            <a:r>
              <a:rPr lang="en-US" sz="1600" u="sng" dirty="0" smtClean="0">
                <a:latin typeface="Times New Roman" panose="02020603050405020304" pitchFamily="18" charset="0"/>
                <a:cs typeface="Times New Roman" panose="02020603050405020304" pitchFamily="18" charset="0"/>
              </a:rPr>
              <a:t>Excess Policy</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Liability under an excess policy attaches only after all primary coverage has been exhausted</a:t>
            </a:r>
            <a:r>
              <a:rPr lang="en-US" sz="1600"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See </a:t>
            </a:r>
            <a:r>
              <a:rPr lang="en-US" sz="1600" i="1" dirty="0" smtClean="0">
                <a:latin typeface="Times New Roman" panose="02020603050405020304" pitchFamily="18" charset="0"/>
                <a:cs typeface="Times New Roman" panose="02020603050405020304" pitchFamily="18" charset="0"/>
              </a:rPr>
              <a:t>Id</a:t>
            </a:r>
            <a:r>
              <a:rPr lang="en-US"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lvl="1"/>
            <a:r>
              <a:rPr lang="en-US" sz="1600" dirty="0" smtClean="0">
                <a:latin typeface="Times New Roman" panose="02020603050405020304" pitchFamily="18" charset="0"/>
                <a:cs typeface="Times New Roman" panose="02020603050405020304" pitchFamily="18" charset="0"/>
              </a:rPr>
              <a:t>Primary </a:t>
            </a:r>
            <a:r>
              <a:rPr lang="en-US" sz="1600" dirty="0" smtClean="0">
                <a:latin typeface="Times New Roman" panose="02020603050405020304" pitchFamily="18" charset="0"/>
                <a:cs typeface="Times New Roman" panose="02020603050405020304" pitchFamily="18" charset="0"/>
              </a:rPr>
              <a:t>insurance is exhausted when the primary insurer(s) pays its/their policy limits in </a:t>
            </a:r>
            <a:r>
              <a:rPr lang="en-US" sz="1600" i="1" dirty="0" smtClean="0">
                <a:latin typeface="Times New Roman" panose="02020603050405020304" pitchFamily="18" charset="0"/>
                <a:cs typeface="Times New Roman" panose="02020603050405020304" pitchFamily="18" charset="0"/>
              </a:rPr>
              <a:t>settlement</a:t>
            </a:r>
            <a:r>
              <a:rPr lang="en-US" sz="1600" dirty="0" smtClean="0">
                <a:latin typeface="Times New Roman" panose="02020603050405020304" pitchFamily="18" charset="0"/>
                <a:cs typeface="Times New Roman" panose="02020603050405020304" pitchFamily="18" charset="0"/>
              </a:rPr>
              <a:t> or to satisfy a </a:t>
            </a:r>
            <a:r>
              <a:rPr lang="en-US" sz="1600" i="1" dirty="0" smtClean="0">
                <a:latin typeface="Times New Roman" panose="02020603050405020304" pitchFamily="18" charset="0"/>
                <a:cs typeface="Times New Roman" panose="02020603050405020304" pitchFamily="18" charset="0"/>
              </a:rPr>
              <a:t>judgment </a:t>
            </a:r>
            <a:r>
              <a:rPr lang="en-US" sz="1600" dirty="0" smtClean="0">
                <a:latin typeface="Times New Roman" panose="02020603050405020304" pitchFamily="18" charset="0"/>
                <a:cs typeface="Times New Roman" panose="02020603050405020304" pitchFamily="18" charset="0"/>
              </a:rPr>
              <a:t>against the insured.</a:t>
            </a:r>
          </a:p>
          <a:p>
            <a:pPr lvl="1"/>
            <a:r>
              <a:rPr lang="en-US" sz="1600" dirty="0" smtClean="0">
                <a:latin typeface="Times New Roman" panose="02020603050405020304" pitchFamily="18" charset="0"/>
                <a:cs typeface="Times New Roman" panose="02020603050405020304" pitchFamily="18" charset="0"/>
              </a:rPr>
              <a:t>In the commercial liability context, defense </a:t>
            </a:r>
            <a:r>
              <a:rPr lang="en-US" sz="1600" dirty="0" smtClean="0">
                <a:latin typeface="Times New Roman" panose="02020603050405020304" pitchFamily="18" charset="0"/>
                <a:cs typeface="Times New Roman" panose="02020603050405020304" pitchFamily="18" charset="0"/>
              </a:rPr>
              <a:t>fees and costs will not typically exhaust policy </a:t>
            </a:r>
            <a:r>
              <a:rPr lang="en-US" sz="1600" dirty="0" smtClean="0">
                <a:latin typeface="Times New Roman" panose="02020603050405020304" pitchFamily="18" charset="0"/>
                <a:cs typeface="Times New Roman" panose="02020603050405020304" pitchFamily="18" charset="0"/>
              </a:rPr>
              <a:t>limits.  Such payments are more likely to exhaust the limits on a D&amp;O policy.</a:t>
            </a:r>
          </a:p>
          <a:p>
            <a:pPr lvl="1"/>
            <a:endParaRPr lang="en-US" sz="1600" dirty="0" smtClean="0">
              <a:latin typeface="Times New Roman" panose="02020603050405020304" pitchFamily="18" charset="0"/>
              <a:cs typeface="Times New Roman" panose="02020603050405020304" pitchFamily="18" charset="0"/>
            </a:endParaRPr>
          </a:p>
          <a:p>
            <a:r>
              <a:rPr lang="en-US" sz="1600" u="sng" dirty="0" smtClean="0">
                <a:latin typeface="Times New Roman" panose="02020603050405020304" pitchFamily="18" charset="0"/>
                <a:cs typeface="Times New Roman" panose="02020603050405020304" pitchFamily="18" charset="0"/>
              </a:rPr>
              <a:t>Umbrella </a:t>
            </a:r>
            <a:r>
              <a:rPr lang="en-US" sz="1600" u="sng" dirty="0" smtClean="0">
                <a:latin typeface="Times New Roman" panose="02020603050405020304" pitchFamily="18" charset="0"/>
                <a:cs typeface="Times New Roman" panose="02020603050405020304" pitchFamily="18" charset="0"/>
              </a:rPr>
              <a:t>Policy</a:t>
            </a:r>
            <a:r>
              <a:rPr lang="en-US" sz="1600" dirty="0" smtClean="0">
                <a:latin typeface="Times New Roman" panose="02020603050405020304" pitchFamily="18" charset="0"/>
                <a:cs typeface="Times New Roman" panose="02020603050405020304" pitchFamily="18" charset="0"/>
              </a:rPr>
              <a:t> -   Umbrella </a:t>
            </a:r>
            <a:r>
              <a:rPr lang="en-US" sz="1600" dirty="0">
                <a:latin typeface="Times New Roman" panose="02020603050405020304" pitchFamily="18" charset="0"/>
                <a:cs typeface="Times New Roman" panose="02020603050405020304" pitchFamily="18" charset="0"/>
              </a:rPr>
              <a:t>insurance provides coverage for claims that are not covered by the underlying primary insurance. </a:t>
            </a:r>
            <a:r>
              <a:rPr lang="en-US" sz="1600" dirty="0" smtClean="0">
                <a:latin typeface="Times New Roman" panose="02020603050405020304" pitchFamily="18" charset="0"/>
                <a:cs typeface="Times New Roman" panose="02020603050405020304" pitchFamily="18" charset="0"/>
              </a:rPr>
              <a:t> An </a:t>
            </a:r>
            <a:r>
              <a:rPr lang="en-US" sz="1600" dirty="0">
                <a:latin typeface="Times New Roman" panose="02020603050405020304" pitchFamily="18" charset="0"/>
                <a:cs typeface="Times New Roman" panose="02020603050405020304" pitchFamily="18" charset="0"/>
              </a:rPr>
              <a:t>umbrella insurer </a:t>
            </a:r>
            <a:r>
              <a:rPr lang="en-US" sz="1600" dirty="0" smtClean="0">
                <a:latin typeface="Times New Roman" panose="02020603050405020304" pitchFamily="18" charset="0"/>
                <a:cs typeface="Times New Roman" panose="02020603050405020304" pitchFamily="18" charset="0"/>
              </a:rPr>
              <a:t>“drops </a:t>
            </a:r>
            <a:r>
              <a:rPr lang="en-US" sz="1600" dirty="0">
                <a:latin typeface="Times New Roman" panose="02020603050405020304" pitchFamily="18" charset="0"/>
                <a:cs typeface="Times New Roman" panose="02020603050405020304" pitchFamily="18" charset="0"/>
              </a:rPr>
              <a:t>down‘ to provide primary coverage in those </a:t>
            </a:r>
            <a:r>
              <a:rPr lang="en-US" sz="1600" dirty="0" smtClean="0">
                <a:latin typeface="Times New Roman" panose="02020603050405020304" pitchFamily="18" charset="0"/>
                <a:cs typeface="Times New Roman" panose="02020603050405020304" pitchFamily="18" charset="0"/>
              </a:rPr>
              <a:t>circumstances.  A </a:t>
            </a:r>
            <a:r>
              <a:rPr lang="en-US" sz="1600" dirty="0">
                <a:latin typeface="Times New Roman" panose="02020603050405020304" pitchFamily="18" charset="0"/>
                <a:cs typeface="Times New Roman" panose="02020603050405020304" pitchFamily="18" charset="0"/>
              </a:rPr>
              <a:t>policy that provides both excess and umbrella insurance provides both excess and primary coverage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Legacy Vulcan Corp. v. Superior Court </a:t>
            </a:r>
            <a:r>
              <a:rPr lang="en-US" sz="1600" dirty="0">
                <a:latin typeface="Times New Roman" panose="02020603050405020304" pitchFamily="18" charset="0"/>
                <a:cs typeface="Times New Roman" panose="02020603050405020304" pitchFamily="18" charset="0"/>
              </a:rPr>
              <a:t>(2010) 185 Cal.App.4th 677, 689; see </a:t>
            </a:r>
            <a:r>
              <a:rPr lang="en-US" sz="1600" i="1" dirty="0">
                <a:latin typeface="Times New Roman" panose="02020603050405020304" pitchFamily="18" charset="0"/>
                <a:cs typeface="Times New Roman" panose="02020603050405020304" pitchFamily="18" charset="0"/>
              </a:rPr>
              <a:t>Reserve Insurance Co. v. Pisciotta </a:t>
            </a:r>
            <a:r>
              <a:rPr lang="en-US" sz="1600" dirty="0">
                <a:latin typeface="Times New Roman" panose="02020603050405020304" pitchFamily="18" charset="0"/>
                <a:cs typeface="Times New Roman" panose="02020603050405020304" pitchFamily="18" charset="0"/>
              </a:rPr>
              <a:t>(1982) 30 Cal.3d 800, </a:t>
            </a:r>
            <a:r>
              <a:rPr lang="en-US" sz="1600" dirty="0" smtClean="0">
                <a:latin typeface="Times New Roman" panose="02020603050405020304" pitchFamily="18" charset="0"/>
                <a:cs typeface="Times New Roman" panose="02020603050405020304" pitchFamily="18" charset="0"/>
              </a:rPr>
              <a:t>812-813) </a:t>
            </a:r>
          </a:p>
          <a:p>
            <a:pPr marL="603504" lvl="2" indent="0">
              <a:buNone/>
            </a:pP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PRIMARY EXCESS &amp; UMBRELLA POLICIES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8974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000" u="sng" dirty="0" smtClean="0">
                <a:latin typeface="Times New Roman" panose="02020603050405020304" pitchFamily="18" charset="0"/>
                <a:cs typeface="Times New Roman" panose="02020603050405020304" pitchFamily="18" charset="0"/>
              </a:rPr>
              <a:t>Claims Made Policies/Claims Made and Reported Policies</a:t>
            </a:r>
            <a:r>
              <a:rPr lang="en-US" sz="2000" dirty="0" smtClean="0">
                <a:latin typeface="Times New Roman" panose="02020603050405020304" pitchFamily="18" charset="0"/>
                <a:cs typeface="Times New Roman" panose="02020603050405020304" pitchFamily="18" charset="0"/>
              </a:rPr>
              <a:t>:  Claims against the insured must be </a:t>
            </a:r>
            <a:r>
              <a:rPr lang="en-US" sz="2000" dirty="0" smtClean="0">
                <a:latin typeface="Times New Roman" panose="02020603050405020304" pitchFamily="18" charset="0"/>
                <a:cs typeface="Times New Roman" panose="02020603050405020304" pitchFamily="18" charset="0"/>
              </a:rPr>
              <a:t>made within </a:t>
            </a:r>
            <a:r>
              <a:rPr lang="en-US" sz="2000" dirty="0" smtClean="0">
                <a:latin typeface="Times New Roman" panose="02020603050405020304" pitchFamily="18" charset="0"/>
                <a:cs typeface="Times New Roman" panose="02020603050405020304" pitchFamily="18" charset="0"/>
              </a:rPr>
              <a:t>the policy </a:t>
            </a:r>
            <a:r>
              <a:rPr lang="en-US" sz="2000" dirty="0" smtClean="0">
                <a:latin typeface="Times New Roman" panose="02020603050405020304" pitchFamily="18" charset="0"/>
                <a:cs typeface="Times New Roman" panose="02020603050405020304" pitchFamily="18" charset="0"/>
              </a:rPr>
              <a:t>period and, in some cases, reported to the insurer within the policy period or within a short time after the policy period expires</a:t>
            </a:r>
            <a:endParaRPr lang="en-US" sz="20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Example:  The Underwriter will pay on behalf of the Insured Person loss from any </a:t>
            </a:r>
            <a:r>
              <a:rPr lang="en-US" sz="1800" dirty="0">
                <a:latin typeface="Times New Roman" panose="02020603050405020304" pitchFamily="18" charset="0"/>
                <a:cs typeface="Times New Roman" panose="02020603050405020304" pitchFamily="18" charset="0"/>
              </a:rPr>
              <a:t>c</a:t>
            </a:r>
            <a:r>
              <a:rPr lang="en-US" sz="1800" dirty="0" smtClean="0">
                <a:latin typeface="Times New Roman" panose="02020603050405020304" pitchFamily="18" charset="0"/>
                <a:cs typeface="Times New Roman" panose="02020603050405020304" pitchFamily="18" charset="0"/>
              </a:rPr>
              <a:t>laim first made against the Insured Person during the policy period; provided that such claim is reported to the Underwriter within 60 days of the expiration of the policy period.</a:t>
            </a:r>
          </a:p>
          <a:p>
            <a:pPr lvl="1"/>
            <a:endParaRPr lang="en-US" sz="2000" dirty="0">
              <a:latin typeface="Times New Roman" panose="02020603050405020304" pitchFamily="18" charset="0"/>
              <a:cs typeface="Times New Roman" panose="02020603050405020304" pitchFamily="18" charset="0"/>
            </a:endParaRPr>
          </a:p>
          <a:p>
            <a:r>
              <a:rPr lang="en-US" sz="2000" u="sng" dirty="0" smtClean="0">
                <a:latin typeface="Times New Roman" panose="02020603050405020304" pitchFamily="18" charset="0"/>
                <a:cs typeface="Times New Roman" panose="02020603050405020304" pitchFamily="18" charset="0"/>
              </a:rPr>
              <a:t>Occurrence Policies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 liability insurance policy that covers claims arising out of occurrences that take place during the policy period, regardless of when the claim is </a:t>
            </a:r>
            <a:r>
              <a:rPr lang="en-US" sz="2000" dirty="0" smtClean="0">
                <a:latin typeface="Times New Roman" panose="02020603050405020304" pitchFamily="18" charset="0"/>
                <a:cs typeface="Times New Roman" panose="02020603050405020304" pitchFamily="18" charset="0"/>
              </a:rPr>
              <a:t>made.</a:t>
            </a:r>
          </a:p>
          <a:p>
            <a:endParaRPr lang="en-US" sz="1800" u="sng"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Example:  This </a:t>
            </a:r>
            <a:r>
              <a:rPr lang="en-US" sz="1800" dirty="0" smtClean="0">
                <a:latin typeface="Times New Roman" panose="02020603050405020304" pitchFamily="18" charset="0"/>
                <a:cs typeface="Times New Roman" panose="02020603050405020304" pitchFamily="18" charset="0"/>
              </a:rPr>
              <a:t>insurance applies to bodily injury and property damage only if the bodily injury or property damage occurs during the policy period</a:t>
            </a:r>
          </a:p>
          <a:p>
            <a:pPr lvl="1"/>
            <a:endParaRPr lang="en-US" sz="1400" u="sng" dirty="0">
              <a:latin typeface="Times New Roman" panose="02020603050405020304" pitchFamily="18" charset="0"/>
              <a:cs typeface="Times New Roman" panose="02020603050405020304" pitchFamily="18" charset="0"/>
            </a:endParaRPr>
          </a:p>
          <a:p>
            <a:pPr lvl="1"/>
            <a:endParaRPr lang="en-US" sz="1800" u="sng"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pPr algn="ctr"/>
            <a:r>
              <a:rPr lang="en-US" sz="3200" dirty="0" smtClean="0">
                <a:latin typeface="Times New Roman" panose="02020603050405020304" pitchFamily="18" charset="0"/>
                <a:cs typeface="Times New Roman" panose="02020603050405020304" pitchFamily="18" charset="0"/>
              </a:rPr>
              <a:t>THIRD PARTY POLICIES:  CLAIMS MADE POLICIES v. OCCURRENCE POLICIES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29336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What to Tender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Determining the correct policy under which to tender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When and to whom tender must/should be made</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2800" dirty="0" smtClean="0">
                <a:latin typeface="Times New Roman" panose="02020603050405020304" pitchFamily="18" charset="0"/>
                <a:cs typeface="Times New Roman" panose="02020603050405020304" pitchFamily="18" charset="0"/>
              </a:rPr>
              <a:t>TENDERING AND REPORTING OF CLAIMS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54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fontScale="92500" lnSpcReduction="20000"/>
          </a:bodyPr>
          <a:lstStyle/>
          <a:p>
            <a:r>
              <a:rPr lang="en-US" sz="3200" dirty="0" smtClean="0">
                <a:latin typeface="Times New Roman" panose="02020603050405020304" pitchFamily="18" charset="0"/>
                <a:cs typeface="Times New Roman" panose="02020603050405020304" pitchFamily="18" charset="0"/>
              </a:rPr>
              <a:t>What to tender depends on type of policy involved</a:t>
            </a:r>
          </a:p>
          <a:p>
            <a:endParaRPr lang="en-US" dirty="0" smtClean="0"/>
          </a:p>
          <a:p>
            <a:pPr lvl="1"/>
            <a:r>
              <a:rPr lang="en-US" sz="2600" u="sng" dirty="0" smtClean="0">
                <a:latin typeface="Times New Roman" panose="02020603050405020304" pitchFamily="18" charset="0"/>
                <a:cs typeface="Times New Roman" panose="02020603050405020304" pitchFamily="18" charset="0"/>
              </a:rPr>
              <a:t>CGL/Auto Policies</a:t>
            </a:r>
            <a:r>
              <a:rPr lang="en-US" sz="2600" dirty="0" smtClean="0">
                <a:latin typeface="Times New Roman" panose="02020603050405020304" pitchFamily="18" charset="0"/>
                <a:cs typeface="Times New Roman" panose="02020603050405020304" pitchFamily="18" charset="0"/>
              </a:rPr>
              <a:t>:  Typically cover a “suit”, often defined as a civil proceeding in which monetary damages are sought</a:t>
            </a:r>
          </a:p>
          <a:p>
            <a:pPr lvl="1"/>
            <a:endParaRPr lang="en-US" sz="2600" dirty="0">
              <a:latin typeface="Times New Roman" panose="02020603050405020304" pitchFamily="18" charset="0"/>
              <a:cs typeface="Times New Roman" panose="02020603050405020304" pitchFamily="18" charset="0"/>
            </a:endParaRPr>
          </a:p>
          <a:p>
            <a:pPr lvl="1"/>
            <a:r>
              <a:rPr lang="en-US" sz="2600" u="sng" dirty="0">
                <a:latin typeface="Times New Roman" panose="02020603050405020304" pitchFamily="18" charset="0"/>
                <a:cs typeface="Times New Roman" panose="02020603050405020304" pitchFamily="18" charset="0"/>
              </a:rPr>
              <a:t>D&amp;O/E&amp;O/Professional Liability Policies</a:t>
            </a:r>
            <a:r>
              <a:rPr lang="en-US" sz="2600" dirty="0">
                <a:latin typeface="Times New Roman" panose="02020603050405020304" pitchFamily="18" charset="0"/>
                <a:cs typeface="Times New Roman" panose="02020603050405020304" pitchFamily="18" charset="0"/>
              </a:rPr>
              <a:t>:  Typically cover a “Claim” against an “Insured” for a “Wrongful Act</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Claim” is often defined to include</a:t>
            </a:r>
            <a:r>
              <a:rPr lang="en-US" sz="2600" dirty="0" smtClean="0">
                <a:latin typeface="Times New Roman" panose="02020603050405020304" pitchFamily="18" charset="0"/>
                <a:cs typeface="Times New Roman" panose="02020603050405020304" pitchFamily="18" charset="0"/>
              </a:rPr>
              <a:t>:</a:t>
            </a:r>
          </a:p>
          <a:p>
            <a:pPr lvl="1"/>
            <a:endParaRPr lang="en-US" sz="1900" dirty="0">
              <a:latin typeface="Times New Roman" panose="02020603050405020304" pitchFamily="18" charset="0"/>
              <a:cs typeface="Times New Roman" panose="02020603050405020304" pitchFamily="18" charset="0"/>
            </a:endParaRPr>
          </a:p>
          <a:p>
            <a:pPr lvl="5"/>
            <a:r>
              <a:rPr lang="en-US" sz="2300" dirty="0" smtClean="0">
                <a:latin typeface="Times New Roman" panose="02020603050405020304" pitchFamily="18" charset="0"/>
                <a:cs typeface="Times New Roman" panose="02020603050405020304" pitchFamily="18" charset="0"/>
              </a:rPr>
              <a:t>A </a:t>
            </a:r>
            <a:r>
              <a:rPr lang="en-US" sz="2300" dirty="0">
                <a:latin typeface="Times New Roman" panose="02020603050405020304" pitchFamily="18" charset="0"/>
                <a:cs typeface="Times New Roman" panose="02020603050405020304" pitchFamily="18" charset="0"/>
              </a:rPr>
              <a:t>written (and possible oral) demand for monetary or non-monetary relief </a:t>
            </a:r>
          </a:p>
          <a:p>
            <a:pPr lvl="5"/>
            <a:r>
              <a:rPr lang="en-US" sz="2300" dirty="0">
                <a:latin typeface="Times New Roman" panose="02020603050405020304" pitchFamily="18" charset="0"/>
                <a:cs typeface="Times New Roman" panose="02020603050405020304" pitchFamily="18" charset="0"/>
              </a:rPr>
              <a:t>A civil, criminal, administrative, regulatory or arbitration proceeding for </a:t>
            </a:r>
            <a:r>
              <a:rPr lang="en-US" sz="2300" dirty="0" smtClean="0">
                <a:latin typeface="Times New Roman" panose="02020603050405020304" pitchFamily="18" charset="0"/>
                <a:cs typeface="Times New Roman" panose="02020603050405020304" pitchFamily="18" charset="0"/>
              </a:rPr>
              <a:t>monetary, </a:t>
            </a:r>
            <a:r>
              <a:rPr lang="en-US" sz="2300" dirty="0">
                <a:latin typeface="Times New Roman" panose="02020603050405020304" pitchFamily="18" charset="0"/>
                <a:cs typeface="Times New Roman" panose="02020603050405020304" pitchFamily="18" charset="0"/>
              </a:rPr>
              <a:t>non-monetary or injunctive relief </a:t>
            </a:r>
            <a:endParaRPr lang="en-US" sz="2300" dirty="0" smtClean="0">
              <a:latin typeface="Times New Roman" panose="02020603050405020304" pitchFamily="18" charset="0"/>
              <a:cs typeface="Times New Roman" panose="02020603050405020304" pitchFamily="18" charset="0"/>
            </a:endParaRPr>
          </a:p>
          <a:p>
            <a:pPr lvl="5"/>
            <a:endParaRPr lang="en-US" sz="1900" dirty="0">
              <a:latin typeface="Times New Roman" panose="02020603050405020304" pitchFamily="18" charset="0"/>
              <a:cs typeface="Times New Roman" panose="02020603050405020304" pitchFamily="18" charset="0"/>
            </a:endParaRPr>
          </a:p>
          <a:p>
            <a:pPr lvl="1"/>
            <a:endParaRPr lang="en-US" dirty="0" smtClean="0"/>
          </a:p>
          <a:p>
            <a:pPr lvl="1"/>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TENDERING AND REPORTING OF </a:t>
            </a:r>
            <a:r>
              <a:rPr lang="en-US" sz="3200" dirty="0" smtClean="0">
                <a:latin typeface="Times New Roman" panose="02020603050405020304" pitchFamily="18" charset="0"/>
                <a:cs typeface="Times New Roman" panose="02020603050405020304" pitchFamily="18" charset="0"/>
              </a:rPr>
              <a:t>CLAIMS CONT’D</a:t>
            </a:r>
            <a:endParaRPr lang="en-US" sz="3200" dirty="0"/>
          </a:p>
        </p:txBody>
      </p:sp>
    </p:spTree>
    <p:extLst>
      <p:ext uri="{BB962C8B-B14F-4D97-AF65-F5344CB8AC3E}">
        <p14:creationId xmlns:p14="http://schemas.microsoft.com/office/powerpoint/2010/main" val="359257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smtClean="0">
                <a:latin typeface="Times New Roman" panose="02020603050405020304" pitchFamily="18" charset="0"/>
                <a:cs typeface="Times New Roman" panose="02020603050405020304" pitchFamily="18" charset="0"/>
              </a:rPr>
              <a:t>Determining the Proper Policy Under Which to Tender:</a:t>
            </a:r>
          </a:p>
          <a:p>
            <a:pPr lvl="2"/>
            <a:endParaRPr lang="en-US" sz="2000" dirty="0" smtClean="0"/>
          </a:p>
          <a:p>
            <a:pPr lvl="1"/>
            <a:r>
              <a:rPr lang="en-US" sz="2600" dirty="0" smtClean="0">
                <a:latin typeface="Times New Roman" panose="02020603050405020304" pitchFamily="18" charset="0"/>
                <a:cs typeface="Times New Roman" panose="02020603050405020304" pitchFamily="18" charset="0"/>
              </a:rPr>
              <a:t>Occurrence Policies:</a:t>
            </a:r>
          </a:p>
          <a:p>
            <a:pPr lvl="2"/>
            <a:r>
              <a:rPr lang="en-US" sz="2200" dirty="0" smtClean="0">
                <a:latin typeface="Times New Roman" panose="02020603050405020304" pitchFamily="18" charset="0"/>
                <a:cs typeface="Times New Roman" panose="02020603050405020304" pitchFamily="18" charset="0"/>
              </a:rPr>
              <a:t>Tender </a:t>
            </a:r>
            <a:r>
              <a:rPr lang="en-US" sz="2200" dirty="0">
                <a:latin typeface="Times New Roman" panose="02020603050405020304" pitchFamily="18" charset="0"/>
                <a:cs typeface="Times New Roman" panose="02020603050405020304" pitchFamily="18" charset="0"/>
              </a:rPr>
              <a:t>under the policy or policies </a:t>
            </a: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effect when the bodily injury, property damage or personal and advertising injury is alleged to have occurred and also when it may have </a:t>
            </a:r>
            <a:r>
              <a:rPr lang="en-US" sz="2200" dirty="0" smtClean="0">
                <a:latin typeface="Times New Roman" panose="02020603050405020304" pitchFamily="18" charset="0"/>
                <a:cs typeface="Times New Roman" panose="02020603050405020304" pitchFamily="18" charset="0"/>
              </a:rPr>
              <a:t>occurred</a:t>
            </a:r>
          </a:p>
          <a:p>
            <a:pPr lvl="3"/>
            <a:endParaRPr lang="en-US" sz="2200" dirty="0">
              <a:latin typeface="Times New Roman" panose="02020603050405020304" pitchFamily="18" charset="0"/>
              <a:cs typeface="Times New Roman" panose="02020603050405020304" pitchFamily="18" charset="0"/>
            </a:endParaRPr>
          </a:p>
          <a:p>
            <a:pPr lvl="1"/>
            <a:r>
              <a:rPr lang="en-US" sz="2600" dirty="0" smtClean="0">
                <a:latin typeface="Times New Roman" panose="02020603050405020304" pitchFamily="18" charset="0"/>
                <a:cs typeface="Times New Roman" panose="02020603050405020304" pitchFamily="18" charset="0"/>
              </a:rPr>
              <a:t>Claims Made/Reported Policies:</a:t>
            </a:r>
          </a:p>
          <a:p>
            <a:pPr lvl="2"/>
            <a:r>
              <a:rPr lang="en-US" sz="2200" dirty="0" smtClean="0">
                <a:latin typeface="Times New Roman" panose="02020603050405020304" pitchFamily="18" charset="0"/>
                <a:cs typeface="Times New Roman" panose="02020603050405020304" pitchFamily="18" charset="0"/>
              </a:rPr>
              <a:t>Tender </a:t>
            </a:r>
            <a:r>
              <a:rPr lang="en-US" sz="2200" dirty="0">
                <a:latin typeface="Times New Roman" panose="02020603050405020304" pitchFamily="18" charset="0"/>
                <a:cs typeface="Times New Roman" panose="02020603050405020304" pitchFamily="18" charset="0"/>
              </a:rPr>
              <a:t>under the policy in effect when the “Claim” was “made.”  Review the policy to determine when the Claim is deemed “made</a:t>
            </a:r>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but generally this refers to when the insured first received notice of the </a:t>
            </a:r>
            <a:r>
              <a:rPr lang="en-US" sz="2200" dirty="0" smtClean="0">
                <a:latin typeface="Times New Roman" panose="02020603050405020304" pitchFamily="18" charset="0"/>
                <a:cs typeface="Times New Roman" panose="02020603050405020304" pitchFamily="18" charset="0"/>
              </a:rPr>
              <a:t>Claim</a:t>
            </a:r>
            <a:endParaRPr lang="en-US" sz="2200" dirty="0">
              <a:latin typeface="Times New Roman" panose="02020603050405020304" pitchFamily="18" charset="0"/>
              <a:cs typeface="Times New Roman" panose="02020603050405020304" pitchFamily="18" charset="0"/>
            </a:endParaRPr>
          </a:p>
          <a:p>
            <a:pPr lvl="1"/>
            <a:endParaRPr lang="en-US" sz="2000" dirty="0"/>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TENDERING AND REPORTING OF CLAIMS CONT’D</a:t>
            </a:r>
            <a:endParaRPr lang="en-US" sz="3200" dirty="0"/>
          </a:p>
        </p:txBody>
      </p:sp>
    </p:spTree>
    <p:extLst>
      <p:ext uri="{BB962C8B-B14F-4D97-AF65-F5344CB8AC3E}">
        <p14:creationId xmlns:p14="http://schemas.microsoft.com/office/powerpoint/2010/main" val="388401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r>
              <a:rPr lang="en-US" sz="3200" dirty="0" smtClean="0">
                <a:latin typeface="Times New Roman" panose="02020603050405020304" pitchFamily="18" charset="0"/>
                <a:cs typeface="Times New Roman" panose="02020603050405020304" pitchFamily="18" charset="0"/>
              </a:rPr>
              <a:t>When and Where to Tender the Claim:</a:t>
            </a:r>
          </a:p>
          <a:p>
            <a:endParaRPr lang="en-US" dirty="0" smtClean="0"/>
          </a:p>
          <a:p>
            <a:pPr lvl="1"/>
            <a:r>
              <a:rPr lang="en-US" sz="2400" dirty="0" smtClean="0">
                <a:latin typeface="Times New Roman" panose="02020603050405020304" pitchFamily="18" charset="0"/>
                <a:cs typeface="Times New Roman" panose="02020603050405020304" pitchFamily="18" charset="0"/>
              </a:rPr>
              <a:t>Generally, tender immediately</a:t>
            </a:r>
          </a:p>
          <a:p>
            <a:pPr lvl="1"/>
            <a:endParaRPr lang="en-US" sz="2400" dirty="0" smtClean="0">
              <a:latin typeface="Times New Roman" panose="02020603050405020304" pitchFamily="18" charset="0"/>
              <a:cs typeface="Times New Roman" panose="02020603050405020304" pitchFamily="18" charset="0"/>
            </a:endParaRPr>
          </a:p>
          <a:p>
            <a:pPr lvl="2"/>
            <a:r>
              <a:rPr lang="en-US" sz="2200" dirty="0" smtClean="0">
                <a:latin typeface="Times New Roman" panose="02020603050405020304" pitchFamily="18" charset="0"/>
                <a:cs typeface="Times New Roman" panose="02020603050405020304" pitchFamily="18" charset="0"/>
              </a:rPr>
              <a:t>Ensures </a:t>
            </a:r>
            <a:r>
              <a:rPr lang="en-US" sz="2200" dirty="0">
                <a:latin typeface="Times New Roman" panose="02020603050405020304" pitchFamily="18" charset="0"/>
                <a:cs typeface="Times New Roman" panose="02020603050405020304" pitchFamily="18" charset="0"/>
              </a:rPr>
              <a:t>compliance with any policy notice provisions</a:t>
            </a:r>
          </a:p>
          <a:p>
            <a:pPr lvl="2"/>
            <a:r>
              <a:rPr lang="en-US" sz="2200" dirty="0">
                <a:latin typeface="Times New Roman" panose="02020603050405020304" pitchFamily="18" charset="0"/>
                <a:cs typeface="Times New Roman" panose="02020603050405020304" pitchFamily="18" charset="0"/>
              </a:rPr>
              <a:t>Protects </a:t>
            </a:r>
            <a:r>
              <a:rPr lang="en-US" sz="2200" dirty="0" smtClean="0">
                <a:latin typeface="Times New Roman" panose="02020603050405020304" pitchFamily="18" charset="0"/>
                <a:cs typeface="Times New Roman" panose="02020603050405020304" pitchFamily="18" charset="0"/>
              </a:rPr>
              <a:t>against incurring </a:t>
            </a:r>
            <a:r>
              <a:rPr lang="en-US" sz="2200" dirty="0">
                <a:latin typeface="Times New Roman" panose="02020603050405020304" pitchFamily="18" charset="0"/>
                <a:cs typeface="Times New Roman" panose="02020603050405020304" pitchFamily="18" charset="0"/>
              </a:rPr>
              <a:t>pre-tender defense </a:t>
            </a:r>
            <a:r>
              <a:rPr lang="en-US" sz="2200" dirty="0" smtClean="0">
                <a:latin typeface="Times New Roman" panose="02020603050405020304" pitchFamily="18" charset="0"/>
                <a:cs typeface="Times New Roman" panose="02020603050405020304" pitchFamily="18" charset="0"/>
              </a:rPr>
              <a:t>costs</a:t>
            </a:r>
            <a:endParaRPr lang="en-US" sz="2200" dirty="0">
              <a:latin typeface="Times New Roman" panose="02020603050405020304" pitchFamily="18" charset="0"/>
              <a:cs typeface="Times New Roman" panose="02020603050405020304" pitchFamily="18" charset="0"/>
            </a:endParaRPr>
          </a:p>
          <a:p>
            <a:pPr lvl="3"/>
            <a:r>
              <a:rPr lang="en-US" dirty="0" smtClean="0">
                <a:latin typeface="Times New Roman" panose="02020603050405020304" pitchFamily="18" charset="0"/>
                <a:cs typeface="Times New Roman" panose="02020603050405020304" pitchFamily="18" charset="0"/>
              </a:rPr>
              <a:t>Not </a:t>
            </a:r>
            <a:r>
              <a:rPr lang="en-US" dirty="0">
                <a:latin typeface="Times New Roman" panose="02020603050405020304" pitchFamily="18" charset="0"/>
                <a:cs typeface="Times New Roman" panose="02020603050405020304" pitchFamily="18" charset="0"/>
              </a:rPr>
              <a:t>covered due to the “no voluntary payments” provision</a:t>
            </a:r>
          </a:p>
          <a:p>
            <a:pPr lvl="3"/>
            <a:r>
              <a:rPr lang="en-US" dirty="0" smtClean="0">
                <a:latin typeface="Times New Roman" panose="02020603050405020304" pitchFamily="18" charset="0"/>
                <a:cs typeface="Times New Roman" panose="02020603050405020304" pitchFamily="18" charset="0"/>
              </a:rPr>
              <a:t>Generally not credited </a:t>
            </a:r>
            <a:r>
              <a:rPr lang="en-US" dirty="0">
                <a:latin typeface="Times New Roman" panose="02020603050405020304" pitchFamily="18" charset="0"/>
                <a:cs typeface="Times New Roman" panose="02020603050405020304" pitchFamily="18" charset="0"/>
              </a:rPr>
              <a:t>toward any self-insured retention or </a:t>
            </a:r>
            <a:r>
              <a:rPr lang="en-US" dirty="0" smtClean="0">
                <a:latin typeface="Times New Roman" panose="02020603050405020304" pitchFamily="18" charset="0"/>
                <a:cs typeface="Times New Roman" panose="02020603050405020304" pitchFamily="18" charset="0"/>
              </a:rPr>
              <a:t>deductible</a:t>
            </a:r>
          </a:p>
          <a:p>
            <a:pPr lvl="3"/>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Review policy to see if it contains a notice provision.  If so, tender per the provision.  If not, tender to agent </a:t>
            </a:r>
            <a:r>
              <a:rPr lang="en-US" dirty="0" smtClean="0">
                <a:latin typeface="Times New Roman" panose="02020603050405020304" pitchFamily="18" charset="0"/>
                <a:cs typeface="Times New Roman" panose="02020603050405020304" pitchFamily="18" charset="0"/>
              </a:rPr>
              <a:t>(</a:t>
            </a:r>
            <a:r>
              <a:rPr lang="en-US" u="sng" dirty="0" smtClean="0">
                <a:latin typeface="Times New Roman" panose="02020603050405020304" pitchFamily="18" charset="0"/>
                <a:cs typeface="Times New Roman" panose="02020603050405020304" pitchFamily="18" charset="0"/>
              </a:rPr>
              <a:t>not</a:t>
            </a:r>
            <a:r>
              <a:rPr lang="en-US" dirty="0" smtClean="0">
                <a:latin typeface="Times New Roman" panose="02020603050405020304" pitchFamily="18" charset="0"/>
                <a:cs typeface="Times New Roman" panose="02020603050405020304" pitchFamily="18" charset="0"/>
              </a:rPr>
              <a:t> broker) is </a:t>
            </a:r>
            <a:r>
              <a:rPr lang="en-US" dirty="0" smtClean="0">
                <a:latin typeface="Times New Roman" panose="02020603050405020304" pitchFamily="18" charset="0"/>
                <a:cs typeface="Times New Roman" panose="02020603050405020304" pitchFamily="18" charset="0"/>
              </a:rPr>
              <a:t>sufficient</a:t>
            </a:r>
          </a:p>
          <a:p>
            <a:pPr lvl="4"/>
            <a:endParaRPr lang="en-US" dirty="0"/>
          </a:p>
          <a:p>
            <a:pPr lvl="2"/>
            <a:endParaRPr lang="en-US" dirty="0"/>
          </a:p>
          <a:p>
            <a:endParaRPr lang="en-US" dirty="0"/>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TENDERING AND REPORTING OF CLAIMS CONT’D</a:t>
            </a:r>
            <a:endParaRPr lang="en-US" sz="3200" dirty="0"/>
          </a:p>
        </p:txBody>
      </p:sp>
    </p:spTree>
    <p:extLst>
      <p:ext uri="{BB962C8B-B14F-4D97-AF65-F5344CB8AC3E}">
        <p14:creationId xmlns:p14="http://schemas.microsoft.com/office/powerpoint/2010/main" val="89034498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1024</TotalTime>
  <Words>2161</Words>
  <Application>Microsoft Office PowerPoint</Application>
  <PresentationFormat>On-screen Show (4:3)</PresentationFormat>
  <Paragraphs>186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INSURANCE LAW:  What Every Practitioner Should Know</vt:lpstr>
      <vt:lpstr>FIRST PARTY INSURANCE COVERAGE</vt:lpstr>
      <vt:lpstr>THIRD PARTY INSURANCE COVERAGE</vt:lpstr>
      <vt:lpstr>PRIMARY EXCESS &amp; UMBRELLA POLICIES</vt:lpstr>
      <vt:lpstr>THIRD PARTY POLICIES:  CLAIMS MADE POLICIES v. OCCURRENCE POLICIES</vt:lpstr>
      <vt:lpstr>TENDERING AND REPORTING OF CLAIMS</vt:lpstr>
      <vt:lpstr>TENDERING AND REPORTING OF CLAIMS CONT’D</vt:lpstr>
      <vt:lpstr>TENDERING AND REPORTING OF CLAIMS CONT’D</vt:lpstr>
      <vt:lpstr>TENDERING AND REPORTING OF CLAIMS CONT’D</vt:lpstr>
      <vt:lpstr>AN INSURER’S DUTY TO DEFEND</vt:lpstr>
      <vt:lpstr>AN INSURER’S DUTY TO DEFEND CONT’D</vt:lpstr>
      <vt:lpstr>AN INSURER’S DUTY TO DEFEND CONT’D</vt:lpstr>
      <vt:lpstr>DEFENSE COUNSEL:  PANEL COUNSEL V. INDEPENDENT COUNSEL</vt:lpstr>
      <vt:lpstr>REIMBURSEMENT POLICIES</vt:lpstr>
      <vt:lpstr>KEY POLICY CONDITIONS WITH WHICH THE INSURED MUST COMPLY</vt:lpstr>
      <vt:lpstr>STATUTE OF LIMITATIONS FOR INSURER’S BREACH OF INSURING AGREEMENT</vt:lpstr>
      <vt:lpstr>THE ROLE OF INSURANCE COMPANIES IN SETTLEMENT</vt:lpstr>
      <vt:lpstr>THE ROLE OF INSURANCE COMPANIES IN SETTLEMENT CONT’D</vt:lpstr>
    </vt:vector>
  </TitlesOfParts>
  <Company>Robertson Associates APC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LAW 101:  What Every Practitioner Should Know</dc:title>
  <dc:creator>Jack Fischer</dc:creator>
  <cp:lastModifiedBy>Jack Fischer</cp:lastModifiedBy>
  <cp:revision>56</cp:revision>
  <dcterms:created xsi:type="dcterms:W3CDTF">2014-06-23T16:09:28Z</dcterms:created>
  <dcterms:modified xsi:type="dcterms:W3CDTF">2014-06-24T21:11:11Z</dcterms:modified>
</cp:coreProperties>
</file>